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1" r:id="rId1"/>
  </p:sldMasterIdLst>
  <p:notesMasterIdLst>
    <p:notesMasterId r:id="rId37"/>
  </p:notesMasterIdLst>
  <p:handoutMasterIdLst>
    <p:handoutMasterId r:id="rId38"/>
  </p:handoutMasterIdLst>
  <p:sldIdLst>
    <p:sldId id="385" r:id="rId2"/>
    <p:sldId id="339" r:id="rId3"/>
    <p:sldId id="368" r:id="rId4"/>
    <p:sldId id="370" r:id="rId5"/>
    <p:sldId id="362" r:id="rId6"/>
    <p:sldId id="363" r:id="rId7"/>
    <p:sldId id="367" r:id="rId8"/>
    <p:sldId id="356" r:id="rId9"/>
    <p:sldId id="398" r:id="rId10"/>
    <p:sldId id="399" r:id="rId11"/>
    <p:sldId id="388" r:id="rId12"/>
    <p:sldId id="387" r:id="rId13"/>
    <p:sldId id="400" r:id="rId14"/>
    <p:sldId id="397" r:id="rId15"/>
    <p:sldId id="395" r:id="rId16"/>
    <p:sldId id="380" r:id="rId17"/>
    <p:sldId id="381" r:id="rId18"/>
    <p:sldId id="389" r:id="rId19"/>
    <p:sldId id="371" r:id="rId20"/>
    <p:sldId id="372" r:id="rId21"/>
    <p:sldId id="390" r:id="rId22"/>
    <p:sldId id="373" r:id="rId23"/>
    <p:sldId id="374" r:id="rId24"/>
    <p:sldId id="332" r:id="rId25"/>
    <p:sldId id="329" r:id="rId26"/>
    <p:sldId id="394" r:id="rId27"/>
    <p:sldId id="393" r:id="rId28"/>
    <p:sldId id="392" r:id="rId29"/>
    <p:sldId id="386" r:id="rId30"/>
    <p:sldId id="340" r:id="rId31"/>
    <p:sldId id="317" r:id="rId32"/>
    <p:sldId id="384" r:id="rId33"/>
    <p:sldId id="357" r:id="rId34"/>
    <p:sldId id="391" r:id="rId35"/>
    <p:sldId id="396" r:id="rId36"/>
  </p:sldIdLst>
  <p:sldSz cx="9144000" cy="6858000" type="screen4x3"/>
  <p:notesSz cx="7007225" cy="9288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00826E"/>
    <a:srgbClr val="F5F17F"/>
    <a:srgbClr val="862B10"/>
    <a:srgbClr val="F9F17F"/>
    <a:srgbClr val="FFFFFF"/>
    <a:srgbClr val="FDDE43"/>
    <a:srgbClr val="000A1A"/>
    <a:srgbClr val="DCE3E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325" autoAdjust="0"/>
    <p:restoredTop sz="94660"/>
  </p:normalViewPr>
  <p:slideViewPr>
    <p:cSldViewPr snapToGrid="0" snapToObjects="1">
      <p:cViewPr>
        <p:scale>
          <a:sx n="100" d="100"/>
          <a:sy n="100" d="100"/>
        </p:scale>
        <p:origin x="-1904" y="-4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4423"/>
          </a:xfrm>
          <a:prstGeom prst="rect">
            <a:avLst/>
          </a:prstGeom>
        </p:spPr>
        <p:txBody>
          <a:bodyPr vert="horz" lIns="93113" tIns="46557" rIns="93113" bIns="46557" rtlCol="0"/>
          <a:lstStyle>
            <a:lvl1pPr algn="l">
              <a:defRPr sz="1200"/>
            </a:lvl1pPr>
          </a:lstStyle>
          <a:p>
            <a:endParaRPr lang="en-US"/>
          </a:p>
        </p:txBody>
      </p:sp>
      <p:sp>
        <p:nvSpPr>
          <p:cNvPr id="3" name="Date Placeholder 2"/>
          <p:cNvSpPr>
            <a:spLocks noGrp="1"/>
          </p:cNvSpPr>
          <p:nvPr>
            <p:ph type="dt" sz="quarter" idx="1"/>
          </p:nvPr>
        </p:nvSpPr>
        <p:spPr>
          <a:xfrm>
            <a:off x="3969139" y="0"/>
            <a:ext cx="3036464" cy="464423"/>
          </a:xfrm>
          <a:prstGeom prst="rect">
            <a:avLst/>
          </a:prstGeom>
        </p:spPr>
        <p:txBody>
          <a:bodyPr vert="horz" lIns="93113" tIns="46557" rIns="93113" bIns="46557" rtlCol="0"/>
          <a:lstStyle>
            <a:lvl1pPr algn="r">
              <a:defRPr sz="1200"/>
            </a:lvl1pPr>
          </a:lstStyle>
          <a:p>
            <a:fld id="{EE30AD35-B130-5548-964F-B28F34EBED78}" type="datetimeFigureOut">
              <a:rPr lang="en-US" smtClean="0"/>
              <a:pPr/>
              <a:t>2/20/12</a:t>
            </a:fld>
            <a:endParaRPr lang="en-US"/>
          </a:p>
        </p:txBody>
      </p:sp>
      <p:sp>
        <p:nvSpPr>
          <p:cNvPr id="4" name="Footer Placeholder 3"/>
          <p:cNvSpPr>
            <a:spLocks noGrp="1"/>
          </p:cNvSpPr>
          <p:nvPr>
            <p:ph type="ftr" sz="quarter" idx="2"/>
          </p:nvPr>
        </p:nvSpPr>
        <p:spPr>
          <a:xfrm>
            <a:off x="0" y="8822428"/>
            <a:ext cx="3036464" cy="464423"/>
          </a:xfrm>
          <a:prstGeom prst="rect">
            <a:avLst/>
          </a:prstGeom>
        </p:spPr>
        <p:txBody>
          <a:bodyPr vert="horz" lIns="93113" tIns="46557" rIns="93113" bIns="46557" rtlCol="0" anchor="b"/>
          <a:lstStyle>
            <a:lvl1pPr algn="l">
              <a:defRPr sz="1200"/>
            </a:lvl1pPr>
          </a:lstStyle>
          <a:p>
            <a:endParaRPr lang="en-US"/>
          </a:p>
        </p:txBody>
      </p:sp>
      <p:sp>
        <p:nvSpPr>
          <p:cNvPr id="5" name="Slide Number Placeholder 4"/>
          <p:cNvSpPr>
            <a:spLocks noGrp="1"/>
          </p:cNvSpPr>
          <p:nvPr>
            <p:ph type="sldNum" sz="quarter" idx="3"/>
          </p:nvPr>
        </p:nvSpPr>
        <p:spPr>
          <a:xfrm>
            <a:off x="3969139" y="8822428"/>
            <a:ext cx="3036464" cy="464423"/>
          </a:xfrm>
          <a:prstGeom prst="rect">
            <a:avLst/>
          </a:prstGeom>
        </p:spPr>
        <p:txBody>
          <a:bodyPr vert="horz" lIns="93113" tIns="46557" rIns="93113" bIns="46557" rtlCol="0" anchor="b"/>
          <a:lstStyle>
            <a:lvl1pPr algn="r">
              <a:defRPr sz="1200"/>
            </a:lvl1pPr>
          </a:lstStyle>
          <a:p>
            <a:fld id="{A874B29C-C3B9-1444-82A1-E5624FDDBDC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4423"/>
          </a:xfrm>
          <a:prstGeom prst="rect">
            <a:avLst/>
          </a:prstGeom>
        </p:spPr>
        <p:txBody>
          <a:bodyPr vert="horz" lIns="93113" tIns="46557" rIns="93113" bIns="46557" rtlCol="0"/>
          <a:lstStyle>
            <a:lvl1pPr algn="l">
              <a:defRPr sz="1200"/>
            </a:lvl1pPr>
          </a:lstStyle>
          <a:p>
            <a:endParaRPr lang="en-US"/>
          </a:p>
        </p:txBody>
      </p:sp>
      <p:sp>
        <p:nvSpPr>
          <p:cNvPr id="3" name="Date Placeholder 2"/>
          <p:cNvSpPr>
            <a:spLocks noGrp="1"/>
          </p:cNvSpPr>
          <p:nvPr>
            <p:ph type="dt" idx="1"/>
          </p:nvPr>
        </p:nvSpPr>
        <p:spPr>
          <a:xfrm>
            <a:off x="3969139" y="0"/>
            <a:ext cx="3036464" cy="464423"/>
          </a:xfrm>
          <a:prstGeom prst="rect">
            <a:avLst/>
          </a:prstGeom>
        </p:spPr>
        <p:txBody>
          <a:bodyPr vert="horz" lIns="93113" tIns="46557" rIns="93113" bIns="46557" rtlCol="0"/>
          <a:lstStyle>
            <a:lvl1pPr algn="r">
              <a:defRPr sz="1200"/>
            </a:lvl1pPr>
          </a:lstStyle>
          <a:p>
            <a:fld id="{F3196C76-799B-854D-9CB8-7EE00EC55F1F}" type="datetimeFigureOut">
              <a:rPr lang="en-US" smtClean="0"/>
              <a:pPr/>
              <a:t>2/20/12</a:t>
            </a:fld>
            <a:endParaRPr lang="en-US"/>
          </a:p>
        </p:txBody>
      </p:sp>
      <p:sp>
        <p:nvSpPr>
          <p:cNvPr id="4" name="Slide Image Placeholder 3"/>
          <p:cNvSpPr>
            <a:spLocks noGrp="1" noRot="1" noChangeAspect="1"/>
          </p:cNvSpPr>
          <p:nvPr>
            <p:ph type="sldImg" idx="2"/>
          </p:nvPr>
        </p:nvSpPr>
        <p:spPr>
          <a:xfrm>
            <a:off x="1181100" y="696913"/>
            <a:ext cx="4645025" cy="3482975"/>
          </a:xfrm>
          <a:prstGeom prst="rect">
            <a:avLst/>
          </a:prstGeom>
          <a:noFill/>
          <a:ln w="12700">
            <a:solidFill>
              <a:prstClr val="black"/>
            </a:solidFill>
          </a:ln>
        </p:spPr>
        <p:txBody>
          <a:bodyPr vert="horz" lIns="93113" tIns="46557" rIns="93113" bIns="46557" rtlCol="0" anchor="ctr"/>
          <a:lstStyle/>
          <a:p>
            <a:endParaRPr lang="en-US"/>
          </a:p>
        </p:txBody>
      </p:sp>
      <p:sp>
        <p:nvSpPr>
          <p:cNvPr id="5" name="Notes Placeholder 4"/>
          <p:cNvSpPr>
            <a:spLocks noGrp="1"/>
          </p:cNvSpPr>
          <p:nvPr>
            <p:ph type="body" sz="quarter" idx="3"/>
          </p:nvPr>
        </p:nvSpPr>
        <p:spPr>
          <a:xfrm>
            <a:off x="700723" y="4412020"/>
            <a:ext cx="5605780" cy="4179808"/>
          </a:xfrm>
          <a:prstGeom prst="rect">
            <a:avLst/>
          </a:prstGeom>
        </p:spPr>
        <p:txBody>
          <a:bodyPr vert="horz" lIns="93113" tIns="46557" rIns="93113" bIns="465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2428"/>
            <a:ext cx="3036464" cy="464423"/>
          </a:xfrm>
          <a:prstGeom prst="rect">
            <a:avLst/>
          </a:prstGeom>
        </p:spPr>
        <p:txBody>
          <a:bodyPr vert="horz" lIns="93113" tIns="46557" rIns="93113" bIns="46557" rtlCol="0" anchor="b"/>
          <a:lstStyle>
            <a:lvl1pPr algn="l">
              <a:defRPr sz="1200"/>
            </a:lvl1pPr>
          </a:lstStyle>
          <a:p>
            <a:endParaRPr lang="en-US"/>
          </a:p>
        </p:txBody>
      </p:sp>
      <p:sp>
        <p:nvSpPr>
          <p:cNvPr id="7" name="Slide Number Placeholder 6"/>
          <p:cNvSpPr>
            <a:spLocks noGrp="1"/>
          </p:cNvSpPr>
          <p:nvPr>
            <p:ph type="sldNum" sz="quarter" idx="5"/>
          </p:nvPr>
        </p:nvSpPr>
        <p:spPr>
          <a:xfrm>
            <a:off x="3969139" y="8822428"/>
            <a:ext cx="3036464" cy="464423"/>
          </a:xfrm>
          <a:prstGeom prst="rect">
            <a:avLst/>
          </a:prstGeom>
        </p:spPr>
        <p:txBody>
          <a:bodyPr vert="horz" lIns="93113" tIns="46557" rIns="93113" bIns="46557" rtlCol="0" anchor="b"/>
          <a:lstStyle>
            <a:lvl1pPr algn="r">
              <a:defRPr sz="1200"/>
            </a:lvl1pPr>
          </a:lstStyle>
          <a:p>
            <a:fld id="{1F2C26F5-8E38-064E-BF98-873639F25A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2C26F5-8E38-064E-BF98-873639F25A4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log in and videos</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 Understand</a:t>
            </a:r>
            <a:r>
              <a:rPr lang="en-US" sz="1200" b="0" i="0" kern="1200" baseline="0" dirty="0" smtClean="0">
                <a:solidFill>
                  <a:schemeClr val="tx1"/>
                </a:solidFill>
                <a:latin typeface="+mn-lt"/>
                <a:ea typeface="+mn-ea"/>
                <a:cs typeface="+mn-cs"/>
              </a:rPr>
              <a:t>ing by Design, Wiggins and </a:t>
            </a:r>
            <a:r>
              <a:rPr lang="en-US" sz="1200" b="0" i="0" kern="1200" baseline="0" dirty="0" err="1" smtClean="0">
                <a:solidFill>
                  <a:schemeClr val="tx1"/>
                </a:solidFill>
                <a:latin typeface="+mn-lt"/>
                <a:ea typeface="+mn-ea"/>
                <a:cs typeface="+mn-cs"/>
              </a:rPr>
              <a:t>McTighe</a:t>
            </a:r>
            <a:r>
              <a:rPr lang="en-US" sz="1200" b="0" i="0" kern="1200" baseline="0" dirty="0" smtClean="0">
                <a:solidFill>
                  <a:schemeClr val="tx1"/>
                </a:solidFill>
                <a:latin typeface="+mn-lt"/>
                <a:ea typeface="+mn-ea"/>
                <a:cs typeface="+mn-cs"/>
              </a:rPr>
              <a:t> begin the first chapter with the a quote from Stephen Covey that says </a:t>
            </a:r>
            <a:r>
              <a:rPr lang="en-US" sz="1200" b="0" i="0" kern="1200" dirty="0" smtClean="0">
                <a:solidFill>
                  <a:schemeClr val="tx1"/>
                </a:solidFill>
                <a:latin typeface="+mn-lt"/>
                <a:ea typeface="+mn-ea"/>
                <a:cs typeface="+mn-cs"/>
              </a:rPr>
              <a:t>"To begin with the end in mind means to start with a clear understanding of your destination.” In this case,</a:t>
            </a:r>
            <a:r>
              <a:rPr lang="en-US" sz="1200" b="0" i="0" kern="1200" baseline="0" dirty="0" smtClean="0">
                <a:solidFill>
                  <a:schemeClr val="tx1"/>
                </a:solidFill>
                <a:latin typeface="+mn-lt"/>
                <a:ea typeface="+mn-ea"/>
                <a:cs typeface="+mn-cs"/>
              </a:rPr>
              <a:t> in order for scientists to determine what broader impacts project they want to take on, they need to first consider their destination, their audience. More specifically, they should consider who they would be comfortable working with, who would benefit from their message and who they would like their message to reach. </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2C26F5-8E38-064E-BF98-873639F25A4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assist the user in selecting an audience, we've provided</a:t>
            </a:r>
            <a:r>
              <a:rPr lang="en-US" sz="1200" kern="1200" baseline="0" dirty="0" smtClean="0">
                <a:solidFill>
                  <a:schemeClr val="tx1"/>
                </a:solidFill>
                <a:latin typeface="+mn-lt"/>
                <a:ea typeface="+mn-ea"/>
                <a:cs typeface="+mn-cs"/>
              </a:rPr>
              <a:t> a video on working with different audiences and </a:t>
            </a:r>
            <a:r>
              <a:rPr lang="en-US" sz="1200" kern="1200" dirty="0" smtClean="0">
                <a:solidFill>
                  <a:schemeClr val="tx1"/>
                </a:solidFill>
                <a:latin typeface="+mn-lt"/>
                <a:ea typeface="+mn-ea"/>
                <a:cs typeface="+mn-cs"/>
              </a:rPr>
              <a:t>highlighted some of the most common audiences scientists work with in their BI efforts.  If</a:t>
            </a:r>
            <a:r>
              <a:rPr lang="en-US" sz="1200" kern="1200" baseline="0" dirty="0" smtClean="0">
                <a:solidFill>
                  <a:schemeClr val="tx1"/>
                </a:solidFill>
                <a:latin typeface="+mn-lt"/>
                <a:ea typeface="+mn-ea"/>
                <a:cs typeface="+mn-cs"/>
              </a:rPr>
              <a:t> we were to zoom in here. You can see hat f</a:t>
            </a:r>
            <a:r>
              <a:rPr lang="en-US" sz="1200" kern="1200" dirty="0" smtClean="0">
                <a:solidFill>
                  <a:schemeClr val="tx1"/>
                </a:solidFill>
                <a:latin typeface="+mn-lt"/>
                <a:ea typeface="+mn-ea"/>
                <a:cs typeface="+mn-cs"/>
              </a:rPr>
              <a:t>or each audience, we’ve provided a description of the audience and summarized why it is important to work with them. After reviewing the options we ask the user</a:t>
            </a:r>
            <a:r>
              <a:rPr lang="en-US" sz="1200" kern="1200" baseline="0" dirty="0" smtClean="0">
                <a:solidFill>
                  <a:schemeClr val="tx1"/>
                </a:solidFill>
                <a:latin typeface="+mn-lt"/>
                <a:ea typeface="+mn-ea"/>
                <a:cs typeface="+mn-cs"/>
              </a:rPr>
              <a:t> to </a:t>
            </a:r>
            <a:r>
              <a:rPr lang="en-US" sz="1200" kern="1200" dirty="0" smtClean="0">
                <a:solidFill>
                  <a:schemeClr val="tx1"/>
                </a:solidFill>
                <a:latin typeface="+mn-lt"/>
                <a:ea typeface="+mn-ea"/>
                <a:cs typeface="+mn-cs"/>
              </a:rPr>
              <a:t>select an audience of interest to them.</a:t>
            </a:r>
            <a:r>
              <a:rPr lang="en-US" sz="1200" kern="1200" baseline="0" dirty="0" smtClean="0">
                <a:solidFill>
                  <a:schemeClr val="tx1"/>
                </a:solidFill>
                <a:latin typeface="+mn-lt"/>
                <a:ea typeface="+mn-ea"/>
                <a:cs typeface="+mn-cs"/>
              </a:rPr>
              <a:t> Of course if they would like to change this choice at any point, they can always go back and do so.</a:t>
            </a:r>
            <a:r>
              <a:rPr lang="en-US" b="0" baseline="0" dirty="0" smtClean="0"/>
              <a:t> </a:t>
            </a:r>
            <a:endParaRPr lang="en-US" b="0"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assist the user in selecting an audience, we've provided</a:t>
            </a:r>
            <a:r>
              <a:rPr lang="en-US" sz="1200" kern="1200" baseline="0" dirty="0" smtClean="0">
                <a:solidFill>
                  <a:schemeClr val="tx1"/>
                </a:solidFill>
                <a:latin typeface="+mn-lt"/>
                <a:ea typeface="+mn-ea"/>
                <a:cs typeface="+mn-cs"/>
              </a:rPr>
              <a:t> a video on working with different audiences and </a:t>
            </a:r>
            <a:r>
              <a:rPr lang="en-US" sz="1200" kern="1200" dirty="0" smtClean="0">
                <a:solidFill>
                  <a:schemeClr val="tx1"/>
                </a:solidFill>
                <a:latin typeface="+mn-lt"/>
                <a:ea typeface="+mn-ea"/>
                <a:cs typeface="+mn-cs"/>
              </a:rPr>
              <a:t>highlighted some of the most common audiences scientists work with in their BI efforts.  If</a:t>
            </a:r>
            <a:r>
              <a:rPr lang="en-US" sz="1200" kern="1200" baseline="0" dirty="0" smtClean="0">
                <a:solidFill>
                  <a:schemeClr val="tx1"/>
                </a:solidFill>
                <a:latin typeface="+mn-lt"/>
                <a:ea typeface="+mn-ea"/>
                <a:cs typeface="+mn-cs"/>
              </a:rPr>
              <a:t> we were to zoom in here. You can see hat f</a:t>
            </a:r>
            <a:r>
              <a:rPr lang="en-US" sz="1200" kern="1200" dirty="0" smtClean="0">
                <a:solidFill>
                  <a:schemeClr val="tx1"/>
                </a:solidFill>
                <a:latin typeface="+mn-lt"/>
                <a:ea typeface="+mn-ea"/>
                <a:cs typeface="+mn-cs"/>
              </a:rPr>
              <a:t>or each audience, we’ve provided a description of the audience and summarized why it is important to work with them. After reviewing the options we ask the user</a:t>
            </a:r>
            <a:r>
              <a:rPr lang="en-US" sz="1200" kern="1200" baseline="0" dirty="0" smtClean="0">
                <a:solidFill>
                  <a:schemeClr val="tx1"/>
                </a:solidFill>
                <a:latin typeface="+mn-lt"/>
                <a:ea typeface="+mn-ea"/>
                <a:cs typeface="+mn-cs"/>
              </a:rPr>
              <a:t> to </a:t>
            </a:r>
            <a:r>
              <a:rPr lang="en-US" sz="1200" kern="1200" dirty="0" smtClean="0">
                <a:solidFill>
                  <a:schemeClr val="tx1"/>
                </a:solidFill>
                <a:latin typeface="+mn-lt"/>
                <a:ea typeface="+mn-ea"/>
                <a:cs typeface="+mn-cs"/>
              </a:rPr>
              <a:t>select an audience of interest to them.</a:t>
            </a:r>
            <a:r>
              <a:rPr lang="en-US" sz="1200" kern="1200" baseline="0" dirty="0" smtClean="0">
                <a:solidFill>
                  <a:schemeClr val="tx1"/>
                </a:solidFill>
                <a:latin typeface="+mn-lt"/>
                <a:ea typeface="+mn-ea"/>
                <a:cs typeface="+mn-cs"/>
              </a:rPr>
              <a:t> Of course if they would like to change this choice at any point, they can always go back and do so.</a:t>
            </a:r>
            <a:r>
              <a:rPr lang="en-US" b="0" baseline="0" dirty="0" smtClean="0"/>
              <a:t> </a:t>
            </a:r>
            <a:endParaRPr lang="en-US" b="0"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they have a group identified, we ask the user to discuss how their science is relevant to this group. Going through this exercise will help the user determine the key points of their message and will help ensure that make they will be working with a group that would benefit from their </a:t>
            </a:r>
            <a:r>
              <a:rPr lang="en-US" baseline="0" dirty="0" smtClean="0"/>
              <a:t>message.</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a:t>
            </a:r>
            <a:r>
              <a:rPr lang="en-US" baseline="0" dirty="0" smtClean="0"/>
              <a:t>they have their group identified and their basic message, we ask them to choose a venue or mechanism by which they can delivery this message. The options are tailored for each specific audience group and are based upon who they selected as their target group at the beginning of step 1. I should also mention at this point that we let the user know that we will be providing them with a list of educational literature dealing with their chosen audience and venue or delivery mechanism.</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selecting</a:t>
            </a:r>
            <a:r>
              <a:rPr lang="en-US" baseline="0" dirty="0" smtClean="0"/>
              <a:t> an audience and venue, we ask the scientist to think about how much money they will be dedicating to their BI efforts.  As most of you probably know, a successful BI project will have an realistic budget. Therefore, the budget will be a major factor in determining what activities they can do with their audience. Users can enter their total research budget and then use the slider to determine what percentage of this total budget that they would like to dedicate to their BI activities.</a:t>
            </a:r>
          </a:p>
          <a:p>
            <a:endParaRPr lang="en-US" baseline="0" dirty="0" smtClean="0"/>
          </a:p>
          <a:p>
            <a:r>
              <a:rPr lang="en-US" baseline="0" dirty="0" smtClean="0"/>
              <a:t> As a reference point, we have also included a note explaining that based upon our experience, we have found that a typical BI budget is about 10% of the total research budget. </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Based upon the audience and budget that the user selected in the previous steps, the wizard then outputs suggested BI activities for them to consider when working with this audience. Included with the information for each activity are rough estimates of the costs</a:t>
            </a:r>
            <a:r>
              <a:rPr lang="en-US" sz="1200" kern="1200" baseline="0" dirty="0" smtClean="0">
                <a:solidFill>
                  <a:schemeClr val="tx1"/>
                </a:solidFill>
                <a:latin typeface="+mn-lt"/>
                <a:ea typeface="+mn-ea"/>
                <a:cs typeface="+mn-cs"/>
              </a:rPr>
              <a:t> Both time and material) that are </a:t>
            </a:r>
            <a:r>
              <a:rPr lang="en-US" sz="1200" kern="1200" dirty="0" smtClean="0">
                <a:solidFill>
                  <a:schemeClr val="tx1"/>
                </a:solidFill>
                <a:latin typeface="+mn-lt"/>
                <a:ea typeface="+mn-ea"/>
                <a:cs typeface="+mn-cs"/>
              </a:rPr>
              <a:t> associated with each activity. Options that are beyond the specified budget from the previous are grayed out and cannot be selected by the user. This helps to ensure that the user has allotted an appropriate budget for their desired activity. If the user would like to select one of the grayed out activities, they must go back and adjust their budget accordingly. Of course, values listed are typical costs and depending on the specifics of the activity, these values may vary. Which leads me to another important function on this page, the partner section. </a:t>
            </a:r>
            <a:endParaRPr lang="en-US" dirty="0" smtClean="0"/>
          </a:p>
        </p:txBody>
      </p:sp>
      <p:sp>
        <p:nvSpPr>
          <p:cNvPr id="4" name="Slide Number Placeholder 3"/>
          <p:cNvSpPr>
            <a:spLocks noGrp="1"/>
          </p:cNvSpPr>
          <p:nvPr>
            <p:ph type="sldNum" sz="quarter" idx="10"/>
          </p:nvPr>
        </p:nvSpPr>
        <p:spPr/>
        <p:txBody>
          <a:bodyPr/>
          <a:lstStyle/>
          <a:p>
            <a:fld id="{1F2C26F5-8E38-064E-BF98-873639F25A4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get a true sense of what the activity is,</a:t>
            </a:r>
            <a:r>
              <a:rPr lang="en-US" sz="1200" kern="1200" baseline="0" dirty="0" smtClean="0">
                <a:solidFill>
                  <a:schemeClr val="tx1"/>
                </a:solidFill>
                <a:latin typeface="+mn-lt"/>
                <a:ea typeface="+mn-ea"/>
                <a:cs typeface="+mn-cs"/>
              </a:rPr>
              <a:t> including</a:t>
            </a:r>
            <a:r>
              <a:rPr lang="en-US" sz="1200" kern="1200" dirty="0" smtClean="0">
                <a:solidFill>
                  <a:schemeClr val="tx1"/>
                </a:solidFill>
                <a:latin typeface="+mn-lt"/>
                <a:ea typeface="+mn-ea"/>
                <a:cs typeface="+mn-cs"/>
              </a:rPr>
              <a:t> how much it will cost, we highly recommend to the user that they find an education and outreach partner. In the wizard, we explain that not only can their E&amp;O partner help find the best way to translate and present the science, but they can also help with the implementation of the project. As you can see, currently, we have an e-mail account set up such that those without partners can e-mail us for help finding one, but eventually we would like to have a list of potential partners included within the software. If you are interested in this, please contact me or anyone from COSEE NOW.</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2C26F5-8E38-064E-BF98-873639F25A4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the</a:t>
            </a:r>
            <a:r>
              <a:rPr lang="en-US" baseline="0" dirty="0" smtClean="0"/>
              <a:t> user has decided who they are working with and has an idea of what they are doing, we ask them to write core objectives for their BI project. For some people, including myself, writing objectives can be extremely difficult. Therefore, to help the users with this process, we have provided them with some guide questions that they can use to develop their objectives and information on writing SMART objectives (</a:t>
            </a:r>
            <a:r>
              <a:rPr lang="en-US" baseline="0" dirty="0" err="1" smtClean="0"/>
              <a:t>Specfic</a:t>
            </a:r>
            <a:r>
              <a:rPr lang="en-US" baseline="0" dirty="0" smtClean="0"/>
              <a:t>, Measurable, Audience Based, Relevant, and Time- bound). </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most of you are aware, </a:t>
            </a:r>
            <a:r>
              <a:rPr lang="en-US" sz="1200" i="0" dirty="0" smtClean="0"/>
              <a:t>since 1997, NSF attempted to diversify and enrich science research and education in the USA through the Broader Impacts Criterion (BIC), also known as “Criterion Two” or the “Second Criterion”. However, even 15 years later researchers are still unclear about what is required</a:t>
            </a:r>
            <a:r>
              <a:rPr lang="en-US" sz="1200" i="0" baseline="0" dirty="0" smtClean="0"/>
              <a:t> to fulfill this criteria and worry that it will take too much time and effort.</a:t>
            </a:r>
            <a:endParaRPr lang="en-US" i="0"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 step in the process is the evaluation step.</a:t>
            </a:r>
            <a:r>
              <a:rPr lang="en-US" baseline="0" dirty="0" smtClean="0"/>
              <a:t> For this step, we provide a video and text describing the basics of evaluation and the types of evaluation that may be involved in their project. As with the partner page, we also encourage them to consult an expert evaluator to guide them through the process. In this step, we also ask them to consider which forms of evaluation that they might need and to check these off for inclusion into the summary report at the end. </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I mentioned previously,</a:t>
            </a:r>
            <a:r>
              <a:rPr lang="en-US" baseline="0" dirty="0" smtClean="0"/>
              <a:t> after they go through the steps, the user is provided with a summary report.</a:t>
            </a:r>
            <a:r>
              <a:rPr lang="en-US" baseline="0" dirty="0" smtClean="0"/>
              <a:t> This report is intended to help the user plan and draft their proposed broader impact project can also be shared with a potential partner to help with planning. </a:t>
            </a:r>
            <a:r>
              <a:rPr lang="en-US" baseline="0" dirty="0" smtClean="0"/>
              <a:t>Due to the size, I had put it on two slides. Here is the first </a:t>
            </a:r>
            <a:r>
              <a:rPr lang="en-US" baseline="0" dirty="0" smtClean="0"/>
              <a:t>part. All </a:t>
            </a:r>
            <a:r>
              <a:rPr lang="en-US" baseline="0" dirty="0" smtClean="0"/>
              <a:t>of the information that the user entered is included in this report along with some additional information that they may find </a:t>
            </a:r>
            <a:r>
              <a:rPr lang="en-US" baseline="0" dirty="0" smtClean="0"/>
              <a:t>helpful, including an annotated </a:t>
            </a:r>
            <a:r>
              <a:rPr lang="en-US" baseline="0" dirty="0" smtClean="0"/>
              <a:t>bibliography with references dealing with their specific audience and </a:t>
            </a:r>
            <a:r>
              <a:rPr lang="en-US" baseline="0" dirty="0" smtClean="0"/>
              <a:t>venue. </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 is the second section. Note that along with</a:t>
            </a:r>
            <a:r>
              <a:rPr lang="en-US" baseline="0" dirty="0" smtClean="0"/>
              <a:t> the information that they entered, we have also reminded them of the 5 questions included in all NSF solicitations regarding broader impacts.</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Currently,</a:t>
            </a:r>
            <a:r>
              <a:rPr lang="en-US" baseline="0" dirty="0" smtClean="0"/>
              <a:t> the BI Wizard is in beta testing to find out whether this tool was something that scientists would use and whether it was helpful, we asked 6 ocean scientists from different career levels at Rutgers to test out the Wizard. </a:t>
            </a:r>
            <a:r>
              <a:rPr lang="en-US" dirty="0" smtClean="0"/>
              <a:t>Overall the feedback was very positive.</a:t>
            </a:r>
            <a:r>
              <a:rPr lang="en-US" baseline="0" dirty="0" smtClean="0"/>
              <a:t> They all said it seemed like a very helpful tool and</a:t>
            </a:r>
            <a:r>
              <a:rPr lang="en-US" baseline="0" dirty="0" smtClean="0"/>
              <a:t> could see themselves using it</a:t>
            </a:r>
            <a:r>
              <a:rPr lang="en-US" baseline="0" dirty="0" smtClean="0"/>
              <a:t>. They really liked the activity and budget suggestions and the help writing objective.  However, there were two aspects which particularly intrigued</a:t>
            </a:r>
            <a:r>
              <a:rPr lang="en-US" baseline="0" dirty="0" smtClean="0"/>
              <a:t> all them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first thing was the educational literature. Some were unaware that there was educational literature that they could use and all were excited that the wizard provided literature that they could cite in their broader impact statement, just as they do with their science. </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9E2D9CA-FF60-C34E-8638-4B2D7F29B213}" type="slidenum">
              <a:rPr lang="en-US"/>
              <a:pPr/>
              <a:t>25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second area that really intrigued them was the evaluation. Many hadn’t even thought about including evaluation in their projects and almost all of the information presented on evaluation was all new to them. </a:t>
            </a:r>
            <a:r>
              <a:rPr lang="en-US" baseline="0" dirty="0" smtClean="0"/>
              <a:t>Many </a:t>
            </a:r>
            <a:r>
              <a:rPr lang="en-US" baseline="0" dirty="0" smtClean="0"/>
              <a:t>were excited about using evaluation to gauge their success.</a:t>
            </a:r>
            <a:endParaRPr lang="en-US" dirty="0" smtClean="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2C26F5-8E38-064E-BF98-873639F25A4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2C26F5-8E38-064E-BF98-873639F25A4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2C26F5-8E38-064E-BF98-873639F25A4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Before I finish, I also wanted to mention another resource coming</a:t>
            </a:r>
            <a:r>
              <a:rPr lang="en-US" sz="1200" kern="1200" baseline="0" dirty="0" smtClean="0">
                <a:solidFill>
                  <a:schemeClr val="tx1"/>
                </a:solidFill>
                <a:latin typeface="+mn-lt"/>
                <a:ea typeface="+mn-ea"/>
                <a:cs typeface="+mn-cs"/>
              </a:rPr>
              <a:t> soon to </a:t>
            </a:r>
            <a:r>
              <a:rPr lang="en-US" sz="1200" kern="1200" baseline="0" dirty="0" err="1" smtClean="0">
                <a:solidFill>
                  <a:schemeClr val="tx1"/>
                </a:solidFill>
                <a:latin typeface="+mn-lt"/>
                <a:ea typeface="+mn-ea"/>
                <a:cs typeface="+mn-cs"/>
              </a:rPr>
              <a:t>coseenow.net</a:t>
            </a:r>
            <a:r>
              <a:rPr lang="en-US" sz="1200" kern="1200" baseline="0" dirty="0" smtClean="0">
                <a:solidFill>
                  <a:schemeClr val="tx1"/>
                </a:solidFill>
                <a:latin typeface="+mn-lt"/>
                <a:ea typeface="+mn-ea"/>
                <a:cs typeface="+mn-cs"/>
              </a:rPr>
              <a:t> that builds upon the BI Wizard.  We will be adding c</a:t>
            </a:r>
            <a:r>
              <a:rPr lang="en-US" sz="1200" kern="1200" dirty="0" smtClean="0">
                <a:solidFill>
                  <a:schemeClr val="tx1"/>
                </a:solidFill>
                <a:latin typeface="+mn-lt"/>
                <a:ea typeface="+mn-ea"/>
                <a:cs typeface="+mn-cs"/>
              </a:rPr>
              <a:t>ase studies</a:t>
            </a:r>
            <a:r>
              <a:rPr lang="en-US" sz="1200" kern="1200" baseline="0" dirty="0" smtClean="0">
                <a:solidFill>
                  <a:schemeClr val="tx1"/>
                </a:solidFill>
                <a:latin typeface="+mn-lt"/>
                <a:ea typeface="+mn-ea"/>
                <a:cs typeface="+mn-cs"/>
              </a:rPr>
              <a:t> which provide specific examples of how</a:t>
            </a:r>
            <a:r>
              <a:rPr lang="en-US" sz="1200" kern="1200" dirty="0" smtClean="0">
                <a:solidFill>
                  <a:schemeClr val="tx1"/>
                </a:solidFill>
                <a:latin typeface="+mn-lt"/>
                <a:ea typeface="+mn-ea"/>
                <a:cs typeface="+mn-cs"/>
              </a:rPr>
              <a:t> high quality education and public outreach (EPO) projects could work</a:t>
            </a:r>
            <a:r>
              <a:rPr lang="en-US" sz="1200" kern="1200" baseline="0" dirty="0" smtClean="0">
                <a:solidFill>
                  <a:schemeClr val="tx1"/>
                </a:solidFill>
                <a:latin typeface="+mn-lt"/>
                <a:ea typeface="+mn-ea"/>
                <a:cs typeface="+mn-cs"/>
              </a:rPr>
              <a:t> and who was involved</a:t>
            </a:r>
            <a:r>
              <a:rPr lang="en-US" sz="1200" kern="1200" dirty="0" smtClean="0">
                <a:solidFill>
                  <a:schemeClr val="tx1"/>
                </a:solidFill>
                <a:latin typeface="+mn-lt"/>
                <a:ea typeface="+mn-ea"/>
                <a:cs typeface="+mn-cs"/>
              </a:rPr>
              <a:t>. The</a:t>
            </a:r>
            <a:r>
              <a:rPr lang="en-US" sz="1200" kern="1200" baseline="0" dirty="0" smtClean="0">
                <a:solidFill>
                  <a:schemeClr val="tx1"/>
                </a:solidFill>
                <a:latin typeface="+mn-lt"/>
                <a:ea typeface="+mn-ea"/>
                <a:cs typeface="+mn-cs"/>
              </a:rPr>
              <a:t> studies can act as an example of how a scientist can take a strong BI plan and successfully implement it. For example, we will have one case study on the Ross Sea project done last year. I won’t go into too many details because there will be presentations on this project tomorrow</a:t>
            </a:r>
            <a:r>
              <a:rPr lang="en-US" sz="1200" kern="1200" baseline="0" dirty="0" smtClean="0">
                <a:solidFill>
                  <a:schemeClr val="tx1"/>
                </a:solidFill>
                <a:latin typeface="+mn-lt"/>
                <a:ea typeface="+mn-ea"/>
                <a:cs typeface="+mn-cs"/>
              </a:rPr>
              <a:t> morning in session 35 and </a:t>
            </a:r>
            <a:r>
              <a:rPr lang="en-US" sz="1200" kern="1200" baseline="0" dirty="0" smtClean="0">
                <a:solidFill>
                  <a:schemeClr val="tx1"/>
                </a:solidFill>
                <a:latin typeface="+mn-lt"/>
                <a:ea typeface="+mn-ea"/>
                <a:cs typeface="+mn-cs"/>
              </a:rPr>
              <a:t>you can get additional information then. Just a quick plug.</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69BBC7E-6027-BC42-A070-07370C91AEB0}" type="slidenum">
              <a:rPr lang="en-US"/>
              <a:pPr/>
              <a:t>3</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700723" y="4412020"/>
            <a:ext cx="6150786" cy="5340866"/>
          </a:xfrm>
          <a:noFill/>
          <a:ln/>
        </p:spPr>
        <p:txBody>
          <a:bodyPr/>
          <a:lstStyle/>
          <a:p>
            <a:pPr>
              <a:lnSpc>
                <a:spcPct val="130000"/>
              </a:lnSpc>
            </a:pPr>
            <a:r>
              <a:rPr lang="en-US" sz="1200" kern="1200" dirty="0" smtClean="0">
                <a:solidFill>
                  <a:schemeClr val="tx1"/>
                </a:solidFill>
                <a:latin typeface="+mn-lt"/>
                <a:ea typeface="+mn-ea"/>
                <a:cs typeface="+mn-cs"/>
              </a:rPr>
              <a:t>To help assuage these</a:t>
            </a:r>
            <a:r>
              <a:rPr lang="en-US" sz="1200" kern="1200" baseline="0" dirty="0" smtClean="0">
                <a:solidFill>
                  <a:schemeClr val="tx1"/>
                </a:solidFill>
                <a:latin typeface="+mn-lt"/>
                <a:ea typeface="+mn-ea"/>
                <a:cs typeface="+mn-cs"/>
              </a:rPr>
              <a:t> concerns, </a:t>
            </a:r>
            <a:r>
              <a:rPr lang="en-US" sz="1200" kern="1200" dirty="0" smtClean="0">
                <a:solidFill>
                  <a:schemeClr val="tx1"/>
                </a:solidFill>
                <a:latin typeface="+mn-lt"/>
                <a:ea typeface="+mn-ea"/>
                <a:cs typeface="+mn-cs"/>
              </a:rPr>
              <a:t>COSEE Networked Ocean World (COSEE NOW) has dedicated itself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 supporting ocean scientists in successfully communicating the broader impacts (BI) of their research. To achieve</a:t>
            </a:r>
            <a:r>
              <a:rPr lang="en-US" sz="1200" kern="1200" baseline="0" dirty="0" smtClean="0">
                <a:solidFill>
                  <a:schemeClr val="tx1"/>
                </a:solidFill>
                <a:latin typeface="+mn-lt"/>
                <a:ea typeface="+mn-ea"/>
                <a:cs typeface="+mn-cs"/>
              </a:rPr>
              <a:t> this goal, we have </a:t>
            </a:r>
            <a:r>
              <a:rPr lang="en-US" sz="1200" dirty="0" smtClean="0"/>
              <a:t>built an online community that expands the collaborative capabilities of scientists and education and public outreach (EPO) professionals.  Our online social networking portal </a:t>
            </a:r>
            <a:r>
              <a:rPr lang="en-US" sz="1200" dirty="0" smtClean="0">
                <a:solidFill>
                  <a:srgbClr val="000000"/>
                </a:solidFill>
              </a:rPr>
              <a:t>(http://</a:t>
            </a:r>
            <a:r>
              <a:rPr lang="en-US" sz="1200" dirty="0" err="1" smtClean="0">
                <a:solidFill>
                  <a:srgbClr val="000000"/>
                </a:solidFill>
              </a:rPr>
              <a:t>coseenow.net</a:t>
            </a:r>
            <a:r>
              <a:rPr lang="en-US" sz="1200" dirty="0" smtClean="0"/>
              <a:t>) provides a  virtual meeting place, where members (scientists and EPO</a:t>
            </a:r>
            <a:r>
              <a:rPr lang="en-US" sz="1200" baseline="0" dirty="0" smtClean="0"/>
              <a:t> professionals) </a:t>
            </a:r>
            <a:r>
              <a:rPr lang="en-US" sz="1200" dirty="0" smtClean="0"/>
              <a:t>can work together on innovative ocean education projects. </a:t>
            </a:r>
            <a:endParaRPr lang="en-US" dirty="0">
              <a:latin typeface="Arial"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2C26F5-8E38-064E-BF98-873639F25A4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2C26F5-8E38-064E-BF98-873639F25A4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The latest attempt to clarify how NSF assesses grant proposals for possible impacts beyond the expected scientific results has not ended a long-running debate</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they have a group identified, we ask the user to discuss how their science is relevant to this group. Going through this exercise will help the user determine the key points of their message and will help ensure that make they will be working with a group that would benefit from their message. Once they have their group identified and their basic message, we ask them to choose a venue or mechanism by which they can delivery this message. The options are tailored for each specific audience group and are based upon who they selected as their target group at the beginning of step 1. I should also mention at this point that we let the user know that we will be providing them with a list of educational literature dealing with their chosen audience and venue or delivery mechanism.</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35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30000"/>
              </a:lnSpc>
            </a:pPr>
            <a:r>
              <a:rPr lang="en-US" sz="1200" dirty="0" smtClean="0"/>
              <a:t>On </a:t>
            </a:r>
            <a:r>
              <a:rPr lang="en-US" sz="1200" dirty="0" err="1" smtClean="0"/>
              <a:t>coseenow.net</a:t>
            </a:r>
            <a:r>
              <a:rPr lang="en-US" sz="1200" baseline="0" dirty="0" smtClean="0"/>
              <a:t> members </a:t>
            </a:r>
            <a:r>
              <a:rPr lang="en-US" sz="1200" dirty="0" smtClean="0"/>
              <a:t>can create their own profiles and search for colleagues and potential collaborators to add as contacts or “friends.”  To further facilitate collaboration, the site also features collaborative workgroups (both public and private) and topical blogs, where users can discuss relevant issues and share resources.</a:t>
            </a:r>
          </a:p>
          <a:p>
            <a:pPr>
              <a:lnSpc>
                <a:spcPct val="130000"/>
              </a:lnSpc>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a:t>
            </a:r>
            <a:r>
              <a:rPr lang="en-US" baseline="0" dirty="0" smtClean="0"/>
              <a:t> I will be focusing on a new application that we are adding to this suite of online tools. The Broader Impact Wizard… is smart software which support users in the construction and implementation of successful </a:t>
            </a:r>
            <a:r>
              <a:rPr lang="en-US" baseline="0" dirty="0" smtClean="0"/>
              <a:t>broader </a:t>
            </a:r>
            <a:r>
              <a:rPr lang="en-US" baseline="0" dirty="0" smtClean="0"/>
              <a:t>impact statements.</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wizard,</a:t>
            </a:r>
            <a:r>
              <a:rPr lang="en-US" baseline="0" dirty="0" smtClean="0"/>
              <a:t> w</a:t>
            </a:r>
            <a:r>
              <a:rPr lang="en-US" dirty="0" smtClean="0"/>
              <a:t>e’ve taken general background information on how to develop</a:t>
            </a:r>
            <a:r>
              <a:rPr lang="en-US" baseline="0" dirty="0" smtClean="0"/>
              <a:t> and enact</a:t>
            </a:r>
            <a:r>
              <a:rPr lang="en-US" baseline="0" dirty="0" smtClean="0"/>
              <a:t> robust </a:t>
            </a:r>
            <a:r>
              <a:rPr lang="en-US" baseline="0" dirty="0" smtClean="0"/>
              <a:t>BI projects and </a:t>
            </a:r>
            <a:r>
              <a:rPr lang="en-US" baseline="0" dirty="0" err="1" smtClean="0"/>
              <a:t>operationalized</a:t>
            </a:r>
            <a:r>
              <a:rPr lang="en-US" baseline="0" dirty="0" smtClean="0"/>
              <a:t> and personalized this knowledge.  Basically, we’ve taken this key document, </a:t>
            </a:r>
            <a:r>
              <a:rPr lang="en-US" dirty="0" smtClean="0"/>
              <a:t>which was</a:t>
            </a:r>
            <a:r>
              <a:rPr lang="en-US" baseline="0" dirty="0" smtClean="0"/>
              <a:t> developed by a number of you in this room, and recommendations from COSEE NOW’s BI professionals, such as … and tried to personalize this for the user so that they can write their BI statement.</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BI Wizard walks the user through five steps (list them) and from the information </a:t>
            </a:r>
            <a:r>
              <a:rPr lang="en-US" baseline="0" dirty="0" err="1" smtClean="0"/>
              <a:t>inputed</a:t>
            </a:r>
            <a:r>
              <a:rPr lang="en-US" baseline="0" dirty="0" smtClean="0"/>
              <a:t> </a:t>
            </a:r>
            <a:r>
              <a:rPr lang="en-US" baseline="0" dirty="0" err="1" smtClean="0"/>
              <a:t>intp</a:t>
            </a:r>
            <a:r>
              <a:rPr lang="en-US" baseline="0" dirty="0" smtClean="0"/>
              <a:t> by the user </a:t>
            </a:r>
            <a:r>
              <a:rPr lang="en-US" baseline="0" dirty="0" err="1" smtClean="0"/>
              <a:t>forthese</a:t>
            </a:r>
            <a:r>
              <a:rPr lang="en-US" baseline="0" dirty="0" smtClean="0"/>
              <a:t> steps, provides them with a summary report to help plan and draft their proposed broader impact project and/or share this information with a potential partner</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log in and videos</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log in and videos</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gradFill rotWithShape="0">
          <a:gsLst>
            <a:gs pos="0">
              <a:srgbClr val="063761"/>
            </a:gs>
            <a:gs pos="100000">
              <a:srgbClr val="0C102D"/>
            </a:gs>
          </a:gsLst>
          <a:lin ang="5400000" scaled="1"/>
        </a:gradFill>
        <a:effectLst/>
      </p:bgPr>
    </p:bg>
    <p:spTree>
      <p:nvGrpSpPr>
        <p:cNvPr id="1" name=""/>
        <p:cNvGrpSpPr/>
        <p:nvPr/>
      </p:nvGrpSpPr>
      <p:grpSpPr>
        <a:xfrm>
          <a:off x="0" y="0"/>
          <a:ext cx="0" cy="0"/>
          <a:chOff x="0" y="0"/>
          <a:chExt cx="0" cy="0"/>
        </a:xfrm>
      </p:grpSpPr>
      <p:pic>
        <p:nvPicPr>
          <p:cNvPr id="4" name="Picture 8" descr="PPT_intropage_prin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08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76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76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BFC5DFBE-7CCC-EE41-9975-BFA527A297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vmlDrawing" Target="../drawings/vmlDrawing1.vml"/><Relationship Id="rId15"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2040B"/>
            </a:gs>
            <a:gs pos="100000">
              <a:srgbClr val="063761"/>
            </a:gs>
          </a:gsLst>
          <a:lin ang="5400000" scaled="1"/>
        </a:gra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304800"/>
            <a:ext cx="8229600" cy="808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Rectangle 3"/>
          <p:cNvSpPr>
            <a:spLocks noGrp="1" noChangeArrowheads="1"/>
          </p:cNvSpPr>
          <p:nvPr>
            <p:ph type="body" idx="1"/>
          </p:nvPr>
        </p:nvSpPr>
        <p:spPr bwMode="auto">
          <a:xfrm>
            <a:off x="457200" y="1295400"/>
            <a:ext cx="8229600" cy="476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defRPr>
            </a:lvl1pPr>
          </a:lstStyle>
          <a:p>
            <a:fld id="{B0BB2AE1-4C54-9A42-9BCE-8F95DF7D149C}" type="slidenum">
              <a:rPr lang="en-US" smtClean="0"/>
              <a:pPr/>
              <a:t>‹#›</a:t>
            </a:fld>
            <a:endParaRPr lang="en-US"/>
          </a:p>
        </p:txBody>
      </p:sp>
      <p:sp>
        <p:nvSpPr>
          <p:cNvPr id="1034" name="Text Box 10"/>
          <p:cNvSpPr txBox="1">
            <a:spLocks noChangeArrowheads="1"/>
          </p:cNvSpPr>
          <p:nvPr/>
        </p:nvSpPr>
        <p:spPr bwMode="auto">
          <a:xfrm>
            <a:off x="4876800" y="98425"/>
            <a:ext cx="4191000" cy="396875"/>
          </a:xfrm>
          <a:prstGeom prst="rect">
            <a:avLst/>
          </a:prstGeom>
          <a:noFill/>
          <a:ln w="9525">
            <a:noFill/>
            <a:miter lim="800000"/>
            <a:headEnd/>
            <a:tailEnd/>
          </a:ln>
          <a:effectLst/>
        </p:spPr>
        <p:txBody>
          <a:bodyPr>
            <a:spAutoFit/>
          </a:bodyPr>
          <a:lstStyle/>
          <a:p>
            <a:pPr algn="r">
              <a:spcBef>
                <a:spcPct val="50000"/>
              </a:spcBef>
              <a:defRPr/>
            </a:pPr>
            <a:r>
              <a:rPr lang="en-US" sz="2000">
                <a:solidFill>
                  <a:schemeClr val="bg1"/>
                </a:solidFill>
                <a:latin typeface="FormataBQ-Regular" pitchFamily="50" charset="0"/>
              </a:rPr>
              <a:t>  </a:t>
            </a:r>
          </a:p>
        </p:txBody>
      </p:sp>
      <p:graphicFrame>
        <p:nvGraphicFramePr>
          <p:cNvPr id="1026" name="Object 12"/>
          <p:cNvGraphicFramePr>
            <a:graphicFrameLocks noChangeAspect="1"/>
          </p:cNvGraphicFramePr>
          <p:nvPr/>
        </p:nvGraphicFramePr>
        <p:xfrm>
          <a:off x="8083550" y="5486400"/>
          <a:ext cx="1060450" cy="1371600"/>
        </p:xfrm>
        <a:graphic>
          <a:graphicData uri="http://schemas.openxmlformats.org/presentationml/2006/ole">
            <p:oleObj spid="_x0000_s88066" name="Photo Editor Photo" r:id="rId15" imgW="5830114" imgH="7542857" progId="">
              <p:embed/>
            </p:oleObj>
          </a:graphicData>
        </a:graphic>
      </p:graphicFrame>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fontAlgn="base" hangingPunct="1">
        <a:spcBef>
          <a:spcPct val="0"/>
        </a:spcBef>
        <a:spcAft>
          <a:spcPct val="0"/>
        </a:spcAft>
        <a:defRPr sz="3000" b="1">
          <a:solidFill>
            <a:srgbClr val="F9F17F"/>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2pPr>
      <a:lvl3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3pPr>
      <a:lvl4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4pPr>
      <a:lvl5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5pPr>
      <a:lvl6pPr marL="457200" algn="l" rtl="0" eaLnBrk="1" fontAlgn="base" hangingPunct="1">
        <a:spcBef>
          <a:spcPct val="0"/>
        </a:spcBef>
        <a:spcAft>
          <a:spcPct val="0"/>
        </a:spcAft>
        <a:defRPr sz="3000" b="1">
          <a:solidFill>
            <a:srgbClr val="F9F17F"/>
          </a:solidFill>
          <a:latin typeface="Verdana" pitchFamily="1" charset="0"/>
        </a:defRPr>
      </a:lvl6pPr>
      <a:lvl7pPr marL="914400" algn="l" rtl="0" eaLnBrk="1" fontAlgn="base" hangingPunct="1">
        <a:spcBef>
          <a:spcPct val="0"/>
        </a:spcBef>
        <a:spcAft>
          <a:spcPct val="0"/>
        </a:spcAft>
        <a:defRPr sz="3000" b="1">
          <a:solidFill>
            <a:srgbClr val="F9F17F"/>
          </a:solidFill>
          <a:latin typeface="Verdana" pitchFamily="1" charset="0"/>
        </a:defRPr>
      </a:lvl7pPr>
      <a:lvl8pPr marL="1371600" algn="l" rtl="0" eaLnBrk="1" fontAlgn="base" hangingPunct="1">
        <a:spcBef>
          <a:spcPct val="0"/>
        </a:spcBef>
        <a:spcAft>
          <a:spcPct val="0"/>
        </a:spcAft>
        <a:defRPr sz="3000" b="1">
          <a:solidFill>
            <a:srgbClr val="F9F17F"/>
          </a:solidFill>
          <a:latin typeface="Verdana" pitchFamily="1" charset="0"/>
        </a:defRPr>
      </a:lvl8pPr>
      <a:lvl9pPr marL="1828800" algn="l" rtl="0" eaLnBrk="1" fontAlgn="base" hangingPunct="1">
        <a:spcBef>
          <a:spcPct val="0"/>
        </a:spcBef>
        <a:spcAft>
          <a:spcPct val="0"/>
        </a:spcAft>
        <a:defRPr sz="3000" b="1">
          <a:solidFill>
            <a:srgbClr val="F9F17F"/>
          </a:solidFill>
          <a:latin typeface="Verdana" pitchFamily="1" charset="0"/>
        </a:defRPr>
      </a:lvl9pPr>
    </p:titleStyle>
    <p:bodyStyle>
      <a:lvl1pPr marL="342900" indent="-342900" algn="l" rtl="0" eaLnBrk="1" fontAlgn="base" hangingPunct="1">
        <a:spcBef>
          <a:spcPct val="20000"/>
        </a:spcBef>
        <a:spcAft>
          <a:spcPct val="0"/>
        </a:spcAft>
        <a:buChar char="•"/>
        <a:defRPr sz="2200">
          <a:solidFill>
            <a:schemeClr val="bg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a:solidFill>
            <a:schemeClr val="bg1"/>
          </a:solidFill>
          <a:latin typeface="+mn-lt"/>
          <a:ea typeface="ＭＳ Ｐゴシック" charset="-128"/>
        </a:defRPr>
      </a:lvl2pPr>
      <a:lvl3pPr marL="1143000" indent="-228600" algn="l" rtl="0" eaLnBrk="1" fontAlgn="base" hangingPunct="1">
        <a:spcBef>
          <a:spcPct val="20000"/>
        </a:spcBef>
        <a:spcAft>
          <a:spcPct val="0"/>
        </a:spcAft>
        <a:buChar char="•"/>
        <a:defRPr sz="1600">
          <a:solidFill>
            <a:schemeClr val="bg1"/>
          </a:solidFill>
          <a:latin typeface="+mn-lt"/>
          <a:ea typeface="ＭＳ Ｐゴシック" charset="-128"/>
        </a:defRPr>
      </a:lvl3pPr>
      <a:lvl4pPr marL="1600200" indent="-228600" algn="l" rtl="0" eaLnBrk="1" fontAlgn="base" hangingPunct="1">
        <a:spcBef>
          <a:spcPct val="20000"/>
        </a:spcBef>
        <a:spcAft>
          <a:spcPct val="0"/>
        </a:spcAft>
        <a:buChar char="–"/>
        <a:defRPr sz="1400">
          <a:solidFill>
            <a:schemeClr val="bg1"/>
          </a:solidFill>
          <a:latin typeface="+mn-lt"/>
          <a:ea typeface="ＭＳ Ｐゴシック" charset="-128"/>
        </a:defRPr>
      </a:lvl4pPr>
      <a:lvl5pPr marL="2057400" indent="-228600" algn="l" rtl="0" eaLnBrk="1" fontAlgn="base" hangingPunct="1">
        <a:spcBef>
          <a:spcPct val="20000"/>
        </a:spcBef>
        <a:spcAft>
          <a:spcPct val="0"/>
        </a:spcAft>
        <a:buChar char="»"/>
        <a:defRPr sz="1400">
          <a:solidFill>
            <a:schemeClr val="bg1"/>
          </a:solidFill>
          <a:latin typeface="+mn-lt"/>
          <a:ea typeface="ＭＳ Ｐゴシック" charset="-128"/>
        </a:defRPr>
      </a:lvl5pPr>
      <a:lvl6pPr marL="2514600" indent="-228600" algn="l" rtl="0" eaLnBrk="1" fontAlgn="base" hangingPunct="1">
        <a:spcBef>
          <a:spcPct val="20000"/>
        </a:spcBef>
        <a:spcAft>
          <a:spcPct val="0"/>
        </a:spcAft>
        <a:buChar char="»"/>
        <a:defRPr sz="1400">
          <a:solidFill>
            <a:schemeClr val="bg1"/>
          </a:solidFill>
          <a:latin typeface="+mn-lt"/>
        </a:defRPr>
      </a:lvl6pPr>
      <a:lvl7pPr marL="2971800" indent="-228600" algn="l" rtl="0" eaLnBrk="1" fontAlgn="base" hangingPunct="1">
        <a:spcBef>
          <a:spcPct val="20000"/>
        </a:spcBef>
        <a:spcAft>
          <a:spcPct val="0"/>
        </a:spcAft>
        <a:buChar char="»"/>
        <a:defRPr sz="1400">
          <a:solidFill>
            <a:schemeClr val="bg1"/>
          </a:solidFill>
          <a:latin typeface="+mn-lt"/>
        </a:defRPr>
      </a:lvl7pPr>
      <a:lvl8pPr marL="3429000" indent="-228600" algn="l" rtl="0" eaLnBrk="1" fontAlgn="base" hangingPunct="1">
        <a:spcBef>
          <a:spcPct val="20000"/>
        </a:spcBef>
        <a:spcAft>
          <a:spcPct val="0"/>
        </a:spcAft>
        <a:buChar char="»"/>
        <a:defRPr sz="1400">
          <a:solidFill>
            <a:schemeClr val="bg1"/>
          </a:solidFill>
          <a:latin typeface="+mn-lt"/>
        </a:defRPr>
      </a:lvl8pPr>
      <a:lvl9pPr marL="3886200" indent="-228600" algn="l" rtl="0" eaLnBrk="1" fontAlgn="base" hangingPunct="1">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5.pdf"/><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9.jpeg"/><Relationship Id="rId5" Type="http://schemas.openxmlformats.org/officeDocument/2006/relationships/image" Target="../media/image53.png"/><Relationship Id="rId6"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5.pdf"/><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5.pdf"/><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bwMode="auto">
          <a:xfrm>
            <a:off x="685799" y="35560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9F17F"/>
                </a:solidFill>
                <a:effectLst/>
                <a:uLnTx/>
                <a:uFillTx/>
                <a:latin typeface="+mj-lt"/>
                <a:ea typeface="ＭＳ Ｐゴシック" charset="-128"/>
                <a:cs typeface="ＭＳ Ｐゴシック" charset="-128"/>
              </a:rPr>
              <a:t>Virtual</a:t>
            </a:r>
            <a:r>
              <a:rPr kumimoji="0" lang="en-US" sz="4000" b="1" i="0" u="none" strike="noStrike" kern="0" cap="none" spc="0" normalizeH="0" noProof="0" dirty="0" smtClean="0">
                <a:ln>
                  <a:noFill/>
                </a:ln>
                <a:solidFill>
                  <a:srgbClr val="F9F17F"/>
                </a:solidFill>
                <a:effectLst/>
                <a:uLnTx/>
                <a:uFillTx/>
                <a:latin typeface="+mj-lt"/>
                <a:ea typeface="ＭＳ Ｐゴシック" charset="-128"/>
                <a:cs typeface="ＭＳ Ｐゴシック" charset="-128"/>
              </a:rPr>
              <a:t> Tools to Aid Scientists in Developing Broader </a:t>
            </a:r>
            <a:r>
              <a:rPr kumimoji="0" lang="en-US" sz="4000" b="1" i="0" u="none" strike="noStrike" kern="0" cap="none" spc="0" normalizeH="0" noProof="0" dirty="0" err="1" smtClean="0">
                <a:ln>
                  <a:noFill/>
                </a:ln>
                <a:solidFill>
                  <a:srgbClr val="F9F17F"/>
                </a:solidFill>
                <a:effectLst/>
                <a:uLnTx/>
                <a:uFillTx/>
                <a:latin typeface="+mj-lt"/>
                <a:ea typeface="ＭＳ Ｐゴシック" charset="-128"/>
                <a:cs typeface="ＭＳ Ｐゴシック" charset="-128"/>
              </a:rPr>
              <a:t>Impac</a:t>
            </a:r>
            <a:r>
              <a:rPr lang="en-US" sz="4000" b="1" kern="0" dirty="0" err="1" smtClean="0">
                <a:solidFill>
                  <a:srgbClr val="F9F17F"/>
                </a:solidFill>
                <a:latin typeface="+mj-lt"/>
                <a:ea typeface="ＭＳ Ｐゴシック" charset="-128"/>
                <a:cs typeface="ＭＳ Ｐゴシック" charset="-128"/>
              </a:rPr>
              <a:t>t</a:t>
            </a:r>
            <a:r>
              <a:rPr lang="en-US" sz="4000" b="1" kern="0" dirty="0" smtClean="0">
                <a:solidFill>
                  <a:srgbClr val="F9F17F"/>
                </a:solidFill>
                <a:latin typeface="+mj-lt"/>
                <a:ea typeface="ＭＳ Ｐゴシック" charset="-128"/>
                <a:cs typeface="ＭＳ Ｐゴシック" charset="-128"/>
              </a:rPr>
              <a:t> Projects</a:t>
            </a:r>
            <a:endParaRPr kumimoji="0" lang="en-US" sz="4000" b="1" i="0" u="none" strike="noStrike" kern="0" cap="none" spc="0" normalizeH="0" baseline="0" noProof="0" dirty="0">
              <a:ln>
                <a:noFill/>
              </a:ln>
              <a:solidFill>
                <a:srgbClr val="F9F17F"/>
              </a:solidFill>
              <a:effectLst/>
              <a:uLnTx/>
              <a:uFillTx/>
              <a:latin typeface="+mj-lt"/>
              <a:ea typeface="ＭＳ Ｐゴシック" charset="-128"/>
              <a:cs typeface="ＭＳ Ｐゴシック" charset="-128"/>
            </a:endParaRPr>
          </a:p>
        </p:txBody>
      </p:sp>
      <p:sp>
        <p:nvSpPr>
          <p:cNvPr id="5" name="Subtitle 4"/>
          <p:cNvSpPr txBox="1">
            <a:spLocks/>
          </p:cNvSpPr>
          <p:nvPr/>
        </p:nvSpPr>
        <p:spPr bwMode="auto">
          <a:xfrm>
            <a:off x="0" y="2298700"/>
            <a:ext cx="9143999"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6" algn="ctr" defTabSz="914400" fontAlgn="base">
              <a:spcBef>
                <a:spcPct val="20000"/>
              </a:spcBef>
              <a:spcAft>
                <a:spcPct val="0"/>
              </a:spcAft>
              <a:defRPr/>
            </a:pPr>
            <a:r>
              <a:rPr lang="en-US" sz="2800" kern="0" dirty="0" smtClean="0">
                <a:solidFill>
                  <a:schemeClr val="bg1"/>
                </a:solidFill>
                <a:ea typeface="ＭＳ Ｐゴシック" charset="-128"/>
                <a:cs typeface="ＭＳ Ｐゴシック" charset="-128"/>
              </a:rPr>
              <a:t>Carrie Ferraro</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1200" kern="0" dirty="0" smtClean="0">
              <a:solidFill>
                <a:schemeClr val="bg1"/>
              </a:solidFill>
              <a:ea typeface="ＭＳ Ｐゴシック" charset="-128"/>
              <a:cs typeface="ＭＳ Ｐゴシック" charset="-128"/>
            </a:endParaRPr>
          </a:p>
        </p:txBody>
      </p:sp>
      <p:sp>
        <p:nvSpPr>
          <p:cNvPr id="6" name="TextBox 5"/>
          <p:cNvSpPr txBox="1"/>
          <p:nvPr/>
        </p:nvSpPr>
        <p:spPr>
          <a:xfrm>
            <a:off x="3222110" y="5157142"/>
            <a:ext cx="2699778" cy="461665"/>
          </a:xfrm>
          <a:prstGeom prst="rect">
            <a:avLst/>
          </a:prstGeom>
          <a:noFill/>
        </p:spPr>
        <p:txBody>
          <a:bodyPr wrap="none" rtlCol="0">
            <a:spAutoFit/>
          </a:bodyPr>
          <a:lstStyle/>
          <a:p>
            <a:r>
              <a:rPr lang="en-US" sz="2400" dirty="0" smtClean="0">
                <a:solidFill>
                  <a:schemeClr val="accent1">
                    <a:lumMod val="90000"/>
                  </a:schemeClr>
                </a:solidFill>
              </a:rPr>
              <a:t>February 20, 2012</a:t>
            </a:r>
            <a:endParaRPr lang="en-US" sz="2400" dirty="0">
              <a:solidFill>
                <a:schemeClr val="accent1">
                  <a:lumMod val="90000"/>
                </a:schemeClr>
              </a:solidFill>
            </a:endParaRPr>
          </a:p>
        </p:txBody>
      </p:sp>
      <p:pic>
        <p:nvPicPr>
          <p:cNvPr id="7" name="Picture 13" descr="nsf"/>
          <p:cNvPicPr>
            <a:picLocks noChangeAspect="1" noChangeArrowheads="1"/>
          </p:cNvPicPr>
          <p:nvPr/>
        </p:nvPicPr>
        <p:blipFill>
          <a:blip r:embed="rId3"/>
          <a:srcRect/>
          <a:stretch>
            <a:fillRect/>
          </a:stretch>
        </p:blipFill>
        <p:spPr bwMode="auto">
          <a:xfrm>
            <a:off x="685800" y="5375275"/>
            <a:ext cx="1171575" cy="1171575"/>
          </a:xfrm>
          <a:prstGeom prst="rect">
            <a:avLst/>
          </a:prstGeom>
          <a:noFill/>
        </p:spPr>
      </p:pic>
      <p:pic>
        <p:nvPicPr>
          <p:cNvPr id="8" name="Picture 17" descr="Picture 2"/>
          <p:cNvPicPr>
            <a:picLocks noChangeAspect="1" noChangeArrowheads="1"/>
          </p:cNvPicPr>
          <p:nvPr/>
        </p:nvPicPr>
        <p:blipFill>
          <a:blip r:embed="rId4"/>
          <a:srcRect l="26320" r="22424" b="59540"/>
          <a:stretch>
            <a:fillRect/>
          </a:stretch>
        </p:blipFill>
        <p:spPr bwMode="auto">
          <a:xfrm>
            <a:off x="7150099" y="5622925"/>
            <a:ext cx="1447800" cy="860425"/>
          </a:xfrm>
          <a:prstGeom prst="rect">
            <a:avLst/>
          </a:prstGeom>
          <a:noFill/>
          <a:ln w="9525">
            <a:noFill/>
            <a:miter lim="800000"/>
            <a:headEnd/>
            <a:tailEnd/>
          </a:ln>
        </p:spPr>
      </p:pic>
      <p:sp>
        <p:nvSpPr>
          <p:cNvPr id="9" name="TextBox 8"/>
          <p:cNvSpPr txBox="1"/>
          <p:nvPr/>
        </p:nvSpPr>
        <p:spPr>
          <a:xfrm>
            <a:off x="446461" y="3040051"/>
            <a:ext cx="3339376" cy="1557349"/>
          </a:xfrm>
          <a:prstGeom prst="rect">
            <a:avLst/>
          </a:prstGeom>
          <a:noFill/>
        </p:spPr>
        <p:txBody>
          <a:bodyPr wrap="none" rtlCol="0">
            <a:spAutoFit/>
          </a:bodyPr>
          <a:lstStyle/>
          <a:p>
            <a:pPr lvl="0" defTabSz="914400" fontAlgn="base">
              <a:spcBef>
                <a:spcPct val="20000"/>
              </a:spcBef>
              <a:spcAft>
                <a:spcPct val="0"/>
              </a:spcAft>
              <a:defRPr/>
            </a:pPr>
            <a:r>
              <a:rPr lang="en-US" sz="2800" kern="0" dirty="0" err="1" smtClean="0">
                <a:solidFill>
                  <a:schemeClr val="bg1"/>
                </a:solidFill>
                <a:ea typeface="ＭＳ Ｐゴシック" charset="-128"/>
                <a:cs typeface="ＭＳ Ｐゴシック" charset="-128"/>
              </a:rPr>
              <a:t>Liesl</a:t>
            </a:r>
            <a:r>
              <a:rPr lang="en-US" sz="2800" kern="0" dirty="0" smtClean="0">
                <a:solidFill>
                  <a:schemeClr val="bg1"/>
                </a:solidFill>
                <a:ea typeface="ＭＳ Ｐゴシック" charset="-128"/>
                <a:cs typeface="ＭＳ Ｐゴシック" charset="-128"/>
              </a:rPr>
              <a:t> </a:t>
            </a:r>
            <a:r>
              <a:rPr lang="en-US" sz="2800" kern="0" dirty="0" err="1" smtClean="0">
                <a:solidFill>
                  <a:schemeClr val="bg1"/>
                </a:solidFill>
                <a:ea typeface="ＭＳ Ｐゴシック" charset="-128"/>
                <a:cs typeface="ＭＳ Ｐゴシック" charset="-128"/>
              </a:rPr>
              <a:t>Hotaling</a:t>
            </a:r>
            <a:endParaRPr lang="en-US" sz="2800" kern="0" dirty="0" smtClean="0">
              <a:solidFill>
                <a:schemeClr val="bg1"/>
              </a:solidFill>
              <a:ea typeface="ＭＳ Ｐゴシック" charset="-128"/>
              <a:cs typeface="ＭＳ Ｐゴシック" charset="-128"/>
            </a:endParaRPr>
          </a:p>
          <a:p>
            <a:pPr lvl="0" defTabSz="914400" fontAlgn="base">
              <a:spcBef>
                <a:spcPct val="20000"/>
              </a:spcBef>
              <a:spcAft>
                <a:spcPct val="0"/>
              </a:spcAft>
              <a:defRPr/>
            </a:pPr>
            <a:r>
              <a:rPr lang="en-US" sz="2800" kern="0" dirty="0" smtClean="0">
                <a:solidFill>
                  <a:schemeClr val="bg1"/>
                </a:solidFill>
                <a:ea typeface="ＭＳ Ｐゴシック" charset="-128"/>
                <a:cs typeface="ＭＳ Ｐゴシック" charset="-128"/>
              </a:rPr>
              <a:t>Janice McDonnell</a:t>
            </a:r>
          </a:p>
          <a:p>
            <a:pPr lvl="0" defTabSz="914400" fontAlgn="base">
              <a:spcBef>
                <a:spcPct val="20000"/>
              </a:spcBef>
              <a:spcAft>
                <a:spcPct val="0"/>
              </a:spcAft>
              <a:defRPr/>
            </a:pPr>
            <a:r>
              <a:rPr lang="en-US" sz="2800" kern="0" dirty="0" smtClean="0">
                <a:solidFill>
                  <a:schemeClr val="bg1"/>
                </a:solidFill>
                <a:ea typeface="ＭＳ Ｐゴシック" charset="-128"/>
                <a:cs typeface="ＭＳ Ｐゴシック" charset="-128"/>
              </a:rPr>
              <a:t>Sage </a:t>
            </a:r>
            <a:r>
              <a:rPr lang="en-US" sz="2800" kern="0" dirty="0" err="1" smtClean="0">
                <a:solidFill>
                  <a:schemeClr val="bg1"/>
                </a:solidFill>
                <a:ea typeface="ＭＳ Ｐゴシック" charset="-128"/>
                <a:cs typeface="ＭＳ Ｐゴシック" charset="-128"/>
              </a:rPr>
              <a:t>Lichtenwalner</a:t>
            </a:r>
            <a:endParaRPr lang="en-US" sz="2800" dirty="0"/>
          </a:p>
        </p:txBody>
      </p:sp>
      <p:sp>
        <p:nvSpPr>
          <p:cNvPr id="10" name="TextBox 9"/>
          <p:cNvSpPr txBox="1"/>
          <p:nvPr/>
        </p:nvSpPr>
        <p:spPr>
          <a:xfrm>
            <a:off x="5735163" y="3040051"/>
            <a:ext cx="3078637" cy="1557349"/>
          </a:xfrm>
          <a:prstGeom prst="rect">
            <a:avLst/>
          </a:prstGeom>
          <a:noFill/>
        </p:spPr>
        <p:txBody>
          <a:bodyPr wrap="none" rtlCol="0">
            <a:spAutoFit/>
          </a:bodyPr>
          <a:lstStyle/>
          <a:p>
            <a:pPr lvl="0" defTabSz="914400" fontAlgn="base">
              <a:spcBef>
                <a:spcPct val="20000"/>
              </a:spcBef>
              <a:spcAft>
                <a:spcPct val="0"/>
              </a:spcAft>
              <a:defRPr/>
            </a:pPr>
            <a:r>
              <a:rPr lang="en-US" sz="2800" kern="0" dirty="0" smtClean="0">
                <a:solidFill>
                  <a:schemeClr val="bg1"/>
                </a:solidFill>
                <a:ea typeface="ＭＳ Ｐゴシック" charset="-128"/>
                <a:cs typeface="ＭＳ Ｐゴシック" charset="-128"/>
              </a:rPr>
              <a:t>Jim Yoder</a:t>
            </a:r>
          </a:p>
          <a:p>
            <a:pPr marL="457200" lvl="0" indent="-457200" defTabSz="914400" fontAlgn="base">
              <a:spcBef>
                <a:spcPct val="20000"/>
              </a:spcBef>
              <a:spcAft>
                <a:spcPct val="0"/>
              </a:spcAft>
              <a:defRPr/>
            </a:pPr>
            <a:r>
              <a:rPr lang="en-US" sz="2800" kern="0" dirty="0" smtClean="0">
                <a:solidFill>
                  <a:schemeClr val="bg1"/>
                </a:solidFill>
                <a:ea typeface="ＭＳ Ｐゴシック" charset="-128"/>
                <a:cs typeface="ＭＳ Ｐゴシック" charset="-128"/>
              </a:rPr>
              <a:t>Ari Daniel Shapiro</a:t>
            </a:r>
          </a:p>
          <a:p>
            <a:pPr marL="457200" lvl="0" indent="-457200" defTabSz="914400" fontAlgn="base">
              <a:spcBef>
                <a:spcPct val="20000"/>
              </a:spcBef>
              <a:spcAft>
                <a:spcPct val="0"/>
              </a:spcAft>
              <a:defRPr/>
            </a:pPr>
            <a:r>
              <a:rPr lang="en-US" sz="2800" kern="0" dirty="0" smtClean="0">
                <a:solidFill>
                  <a:schemeClr val="bg1"/>
                </a:solidFill>
                <a:ea typeface="ＭＳ Ｐゴシック" charset="-128"/>
                <a:cs typeface="ＭＳ Ｐゴシック" charset="-128"/>
              </a:rPr>
              <a:t>Chris Parsons</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roup 6"/>
          <p:cNvGrpSpPr/>
          <p:nvPr/>
        </p:nvGrpSpPr>
        <p:grpSpPr>
          <a:xfrm>
            <a:off x="104913" y="75662"/>
            <a:ext cx="8912087" cy="6697392"/>
            <a:chOff x="130313" y="75662"/>
            <a:chExt cx="8912087" cy="6697392"/>
          </a:xfrm>
        </p:grpSpPr>
        <p:pic>
          <p:nvPicPr>
            <p:cNvPr id="8" name="Picture 7"/>
            <p:cNvPicPr>
              <a:picLocks noChangeAspect="1"/>
            </p:cNvPicPr>
            <p:nvPr/>
          </p:nvPicPr>
          <p:blipFill>
            <a:blip r:embed="rId3"/>
            <a:srcRect l="2077" r="3200"/>
            <a:stretch>
              <a:fillRect/>
            </a:stretch>
          </p:blipFill>
          <p:spPr>
            <a:xfrm>
              <a:off x="130313" y="75662"/>
              <a:ext cx="8912087" cy="6697392"/>
            </a:xfrm>
            <a:prstGeom prst="rect">
              <a:avLst/>
            </a:prstGeom>
          </p:spPr>
        </p:pic>
        <p:pic>
          <p:nvPicPr>
            <p:cNvPr id="9" name="Picture 8" descr="video imag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472741" y="2065129"/>
              <a:ext cx="4528824" cy="2705654"/>
            </a:xfrm>
            <a:prstGeom prst="rect">
              <a:avLst/>
            </a:prstGeom>
          </p:spPr>
        </p:pic>
      </p:grpSp>
      <p:sp>
        <p:nvSpPr>
          <p:cNvPr id="10" name="Donut 9"/>
          <p:cNvSpPr/>
          <p:nvPr/>
        </p:nvSpPr>
        <p:spPr>
          <a:xfrm>
            <a:off x="0" y="4770783"/>
            <a:ext cx="7747000" cy="2087217"/>
          </a:xfrm>
          <a:prstGeom prst="donut">
            <a:avLst>
              <a:gd name="adj" fmla="val 501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08038"/>
          </a:xfrm>
        </p:spPr>
        <p:txBody>
          <a:bodyPr/>
          <a:lstStyle/>
          <a:p>
            <a:r>
              <a:rPr lang="en-US" dirty="0" smtClean="0"/>
              <a:t>Step 1: Audience</a:t>
            </a:r>
            <a:endParaRPr lang="en-US" dirty="0"/>
          </a:p>
        </p:txBody>
      </p:sp>
      <p:sp>
        <p:nvSpPr>
          <p:cNvPr id="12" name="TextBox 11"/>
          <p:cNvSpPr txBox="1"/>
          <p:nvPr/>
        </p:nvSpPr>
        <p:spPr>
          <a:xfrm>
            <a:off x="134476" y="826512"/>
            <a:ext cx="8875049" cy="3046988"/>
          </a:xfrm>
          <a:prstGeom prst="rect">
            <a:avLst/>
          </a:prstGeom>
          <a:noFill/>
        </p:spPr>
        <p:txBody>
          <a:bodyPr wrap="square" rtlCol="0">
            <a:spAutoFit/>
          </a:bodyPr>
          <a:lstStyle/>
          <a:p>
            <a:pPr algn="ctr"/>
            <a:r>
              <a:rPr lang="en-US" sz="4800" dirty="0" smtClean="0">
                <a:solidFill>
                  <a:srgbClr val="FFFFFF"/>
                </a:solidFill>
              </a:rPr>
              <a:t>“To begin with the end in mind means to start with a clear understanding of your destination.” </a:t>
            </a:r>
            <a:r>
              <a:rPr lang="en-US" sz="3200" dirty="0" smtClean="0">
                <a:solidFill>
                  <a:srgbClr val="FFFFFF"/>
                </a:solidFill>
              </a:rPr>
              <a:t>– Stephen Covey</a:t>
            </a:r>
            <a:endParaRPr lang="en-US" sz="4800" dirty="0">
              <a:solidFill>
                <a:srgbClr val="FFFFFF"/>
              </a:solidFill>
            </a:endParaRPr>
          </a:p>
        </p:txBody>
      </p:sp>
      <p:grpSp>
        <p:nvGrpSpPr>
          <p:cNvPr id="6" name="Group 5"/>
          <p:cNvGrpSpPr/>
          <p:nvPr/>
        </p:nvGrpSpPr>
        <p:grpSpPr>
          <a:xfrm>
            <a:off x="2092325" y="4262586"/>
            <a:ext cx="4959350" cy="2519214"/>
            <a:chOff x="2092325" y="4262586"/>
            <a:chExt cx="4959350" cy="2519214"/>
          </a:xfrm>
        </p:grpSpPr>
        <p:pic>
          <p:nvPicPr>
            <p:cNvPr id="13" name="Picture 12"/>
            <p:cNvPicPr>
              <a:picLocks noChangeAspect="1"/>
            </p:cNvPicPr>
            <p:nvPr/>
          </p:nvPicPr>
          <p:blipFill>
            <a:blip r:embed="rId3"/>
            <a:srcRect t="15143" b="21143"/>
            <a:stretch>
              <a:fillRect/>
            </a:stretch>
          </p:blipFill>
          <p:spPr>
            <a:xfrm>
              <a:off x="2092325" y="4262586"/>
              <a:ext cx="4959350" cy="2519214"/>
            </a:xfrm>
            <a:prstGeom prst="rect">
              <a:avLst/>
            </a:prstGeom>
          </p:spPr>
        </p:pic>
        <p:sp>
          <p:nvSpPr>
            <p:cNvPr id="14" name="TextBox 13"/>
            <p:cNvSpPr txBox="1"/>
            <p:nvPr/>
          </p:nvSpPr>
          <p:spPr>
            <a:xfrm>
              <a:off x="3505200" y="5031720"/>
              <a:ext cx="2075671" cy="584776"/>
            </a:xfrm>
            <a:prstGeom prst="rect">
              <a:avLst/>
            </a:prstGeom>
            <a:solidFill>
              <a:srgbClr val="00826E"/>
            </a:solidFill>
          </p:spPr>
          <p:txBody>
            <a:bodyPr wrap="square" rtlCol="0">
              <a:spAutoFit/>
            </a:bodyPr>
            <a:lstStyle/>
            <a:p>
              <a:r>
                <a:rPr lang="en-US" sz="3200" dirty="0" smtClean="0">
                  <a:solidFill>
                    <a:srgbClr val="FFFFFF"/>
                  </a:solidFill>
                </a:rPr>
                <a:t>Audience</a:t>
              </a:r>
              <a:endParaRPr lang="en-US" sz="3200" dirty="0">
                <a:solidFill>
                  <a:srgbClr val="FFFFFF"/>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08038"/>
          </a:xfrm>
        </p:spPr>
        <p:txBody>
          <a:bodyPr/>
          <a:lstStyle/>
          <a:p>
            <a:r>
              <a:rPr lang="en-US" dirty="0" smtClean="0"/>
              <a:t>Step 1: Audience</a:t>
            </a:r>
            <a:endParaRPr lang="en-US" dirty="0"/>
          </a:p>
        </p:txBody>
      </p:sp>
      <p:grpSp>
        <p:nvGrpSpPr>
          <p:cNvPr id="14" name="Group 13"/>
          <p:cNvGrpSpPr/>
          <p:nvPr/>
        </p:nvGrpSpPr>
        <p:grpSpPr>
          <a:xfrm>
            <a:off x="1978111" y="617538"/>
            <a:ext cx="5187778" cy="6146800"/>
            <a:chOff x="1562272" y="617538"/>
            <a:chExt cx="5187778" cy="6146800"/>
          </a:xfrm>
        </p:grpSpPr>
        <p:pic>
          <p:nvPicPr>
            <p:cNvPr id="12" name="Picture 11"/>
            <p:cNvPicPr>
              <a:picLocks noChangeAspect="1"/>
            </p:cNvPicPr>
            <p:nvPr/>
          </p:nvPicPr>
          <p:blipFill>
            <a:blip r:embed="rId3"/>
            <a:stretch>
              <a:fillRect/>
            </a:stretch>
          </p:blipFill>
          <p:spPr>
            <a:xfrm>
              <a:off x="1562272" y="617538"/>
              <a:ext cx="5187778" cy="6146800"/>
            </a:xfrm>
            <a:prstGeom prst="rect">
              <a:avLst/>
            </a:prstGeom>
          </p:spPr>
        </p:pic>
        <p:pic>
          <p:nvPicPr>
            <p:cNvPr id="13" name="Picture 12" descr="audience video image.jpg"/>
            <p:cNvPicPr>
              <a:picLocks noChangeAspect="1"/>
            </p:cNvPicPr>
            <p:nvPr/>
          </p:nvPicPr>
          <p:blipFill>
            <a:blip r:embed="rId4"/>
            <a:stretch>
              <a:fillRect/>
            </a:stretch>
          </p:blipFill>
          <p:spPr>
            <a:xfrm>
              <a:off x="3708400" y="1207602"/>
              <a:ext cx="2917200" cy="2125922"/>
            </a:xfrm>
            <a:prstGeom prst="rect">
              <a:avLst/>
            </a:prstGeom>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08038"/>
          </a:xfrm>
        </p:spPr>
        <p:txBody>
          <a:bodyPr/>
          <a:lstStyle/>
          <a:p>
            <a:r>
              <a:rPr lang="en-US" dirty="0" smtClean="0"/>
              <a:t>Step 1: Audience</a:t>
            </a:r>
            <a:endParaRPr lang="en-US" dirty="0"/>
          </a:p>
        </p:txBody>
      </p:sp>
      <p:grpSp>
        <p:nvGrpSpPr>
          <p:cNvPr id="3" name="Group 13"/>
          <p:cNvGrpSpPr/>
          <p:nvPr/>
        </p:nvGrpSpPr>
        <p:grpSpPr>
          <a:xfrm>
            <a:off x="1978111" y="617538"/>
            <a:ext cx="5187778" cy="6146800"/>
            <a:chOff x="1562272" y="617538"/>
            <a:chExt cx="5187778" cy="6146800"/>
          </a:xfrm>
        </p:grpSpPr>
        <p:pic>
          <p:nvPicPr>
            <p:cNvPr id="12" name="Picture 11"/>
            <p:cNvPicPr>
              <a:picLocks noChangeAspect="1"/>
            </p:cNvPicPr>
            <p:nvPr/>
          </p:nvPicPr>
          <p:blipFill>
            <a:blip r:embed="rId3"/>
            <a:stretch>
              <a:fillRect/>
            </a:stretch>
          </p:blipFill>
          <p:spPr>
            <a:xfrm>
              <a:off x="1562272" y="617538"/>
              <a:ext cx="5187778" cy="6146800"/>
            </a:xfrm>
            <a:prstGeom prst="rect">
              <a:avLst/>
            </a:prstGeom>
          </p:spPr>
        </p:pic>
        <p:pic>
          <p:nvPicPr>
            <p:cNvPr id="13" name="Picture 12" descr="audience video image.jpg"/>
            <p:cNvPicPr>
              <a:picLocks noChangeAspect="1"/>
            </p:cNvPicPr>
            <p:nvPr/>
          </p:nvPicPr>
          <p:blipFill>
            <a:blip r:embed="rId4"/>
            <a:stretch>
              <a:fillRect/>
            </a:stretch>
          </p:blipFill>
          <p:spPr>
            <a:xfrm>
              <a:off x="3708400" y="1207602"/>
              <a:ext cx="2917200" cy="2125922"/>
            </a:xfrm>
            <a:prstGeom prst="rect">
              <a:avLst/>
            </a:prstGeom>
          </p:spPr>
        </p:pic>
      </p:grpSp>
      <p:pic>
        <p:nvPicPr>
          <p:cNvPr id="7" name="Picture 6" descr="audience info.jpg"/>
          <p:cNvPicPr>
            <a:picLocks noChangeAspect="1"/>
          </p:cNvPicPr>
          <p:nvPr/>
        </p:nvPicPr>
        <p:blipFill>
          <a:blip r:embed="rId5"/>
          <a:srcRect t="1906"/>
          <a:stretch>
            <a:fillRect/>
          </a:stretch>
        </p:blipFill>
        <p:spPr>
          <a:xfrm>
            <a:off x="1923433" y="1181100"/>
            <a:ext cx="5293256" cy="451781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08038"/>
          </a:xfrm>
        </p:spPr>
        <p:txBody>
          <a:bodyPr/>
          <a:lstStyle/>
          <a:p>
            <a:r>
              <a:rPr lang="en-US" dirty="0" smtClean="0"/>
              <a:t>Step 1: Audience</a:t>
            </a:r>
            <a:endParaRPr lang="en-US" dirty="0"/>
          </a:p>
        </p:txBody>
      </p:sp>
      <p:pic>
        <p:nvPicPr>
          <p:cNvPr id="5" name="Picture 4"/>
          <p:cNvPicPr>
            <a:picLocks noChangeAspect="1"/>
          </p:cNvPicPr>
          <p:nvPr/>
        </p:nvPicPr>
        <p:blipFill>
          <a:blip r:embed="rId3"/>
          <a:stretch>
            <a:fillRect/>
          </a:stretch>
        </p:blipFill>
        <p:spPr>
          <a:xfrm>
            <a:off x="1491951" y="693738"/>
            <a:ext cx="6160099" cy="6011862"/>
          </a:xfrm>
          <a:prstGeom prst="rect">
            <a:avLst/>
          </a:prstGeom>
        </p:spPr>
      </p:pic>
      <p:sp>
        <p:nvSpPr>
          <p:cNvPr id="15" name="Rectangle 14"/>
          <p:cNvSpPr/>
          <p:nvPr/>
        </p:nvSpPr>
        <p:spPr>
          <a:xfrm>
            <a:off x="1676400" y="2108200"/>
            <a:ext cx="4635500" cy="26924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effectLst>
                  <a:outerShdw blurRad="50800" dist="38100" dir="2700000" algn="tl" rotWithShape="0">
                    <a:srgbClr val="000000">
                      <a:alpha val="43000"/>
                    </a:srgbClr>
                  </a:outerShdw>
                </a:effectLst>
              </a:rPr>
              <a:t>Slideshow on deconstructing your science</a:t>
            </a:r>
            <a:endParaRPr lang="en-US" sz="2400" dirty="0">
              <a:effectLst>
                <a:outerShdw blurRad="50800" dist="38100" dir="27000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08038"/>
          </a:xfrm>
        </p:spPr>
        <p:txBody>
          <a:bodyPr/>
          <a:lstStyle/>
          <a:p>
            <a:r>
              <a:rPr lang="en-US" dirty="0" smtClean="0"/>
              <a:t>Step 1: Audience</a:t>
            </a:r>
            <a:endParaRPr lang="en-US" dirty="0"/>
          </a:p>
        </p:txBody>
      </p:sp>
      <p:pic>
        <p:nvPicPr>
          <p:cNvPr id="15" name="Picture 14"/>
          <p:cNvPicPr>
            <a:picLocks noChangeAspect="1"/>
          </p:cNvPicPr>
          <p:nvPr/>
        </p:nvPicPr>
        <p:blipFill>
          <a:blip r:embed="rId3"/>
          <a:stretch>
            <a:fillRect/>
          </a:stretch>
        </p:blipFill>
        <p:spPr>
          <a:xfrm>
            <a:off x="457200" y="952348"/>
            <a:ext cx="8185150" cy="3600601"/>
          </a:xfrm>
          <a:prstGeom prst="rect">
            <a:avLst/>
          </a:prstGeom>
        </p:spPr>
      </p:pic>
      <p:pic>
        <p:nvPicPr>
          <p:cNvPr id="16" name="Picture 15"/>
          <p:cNvPicPr>
            <a:picLocks noChangeAspect="1"/>
          </p:cNvPicPr>
          <p:nvPr/>
        </p:nvPicPr>
        <p:blipFill>
          <a:blip r:embed="rId4"/>
          <a:srcRect r="11712"/>
          <a:stretch>
            <a:fillRect/>
          </a:stretch>
        </p:blipFill>
        <p:spPr>
          <a:xfrm>
            <a:off x="457200" y="4524763"/>
            <a:ext cx="8185150" cy="129818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08038"/>
          </a:xfrm>
        </p:spPr>
        <p:txBody>
          <a:bodyPr/>
          <a:lstStyle/>
          <a:p>
            <a:r>
              <a:rPr lang="en-US" dirty="0" smtClean="0"/>
              <a:t>Step 2: Budget</a:t>
            </a:r>
            <a:endParaRPr lang="en-US" dirty="0"/>
          </a:p>
        </p:txBody>
      </p:sp>
      <p:pic>
        <p:nvPicPr>
          <p:cNvPr id="5" name="Picture 4"/>
          <p:cNvPicPr>
            <a:picLocks noChangeAspect="1"/>
          </p:cNvPicPr>
          <p:nvPr/>
        </p:nvPicPr>
        <p:blipFill>
          <a:blip r:embed="rId3"/>
          <a:srcRect t="16942"/>
          <a:stretch>
            <a:fillRect/>
          </a:stretch>
        </p:blipFill>
        <p:spPr>
          <a:xfrm>
            <a:off x="145209" y="965200"/>
            <a:ext cx="8853582" cy="467205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08038"/>
          </a:xfrm>
        </p:spPr>
        <p:txBody>
          <a:bodyPr/>
          <a:lstStyle/>
          <a:p>
            <a:r>
              <a:rPr lang="en-US" dirty="0" smtClean="0"/>
              <a:t>Step 3: Activity</a:t>
            </a:r>
            <a:endParaRPr lang="en-US" dirty="0"/>
          </a:p>
        </p:txBody>
      </p:sp>
      <p:pic>
        <p:nvPicPr>
          <p:cNvPr id="4" name="Picture 3" descr="activity.jpg"/>
          <p:cNvPicPr>
            <a:picLocks noChangeAspect="1"/>
          </p:cNvPicPr>
          <p:nvPr/>
        </p:nvPicPr>
        <p:blipFill>
          <a:blip r:embed="rId3"/>
          <a:stretch>
            <a:fillRect/>
          </a:stretch>
        </p:blipFill>
        <p:spPr>
          <a:xfrm>
            <a:off x="794951" y="655638"/>
            <a:ext cx="7554098" cy="611006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08038"/>
          </a:xfrm>
        </p:spPr>
        <p:txBody>
          <a:bodyPr/>
          <a:lstStyle/>
          <a:p>
            <a:r>
              <a:rPr lang="en-US" dirty="0" smtClean="0"/>
              <a:t>Step 3: Activity</a:t>
            </a:r>
            <a:endParaRPr lang="en-US" dirty="0"/>
          </a:p>
        </p:txBody>
      </p:sp>
      <p:grpSp>
        <p:nvGrpSpPr>
          <p:cNvPr id="8" name="Group 7"/>
          <p:cNvGrpSpPr/>
          <p:nvPr/>
        </p:nvGrpSpPr>
        <p:grpSpPr>
          <a:xfrm>
            <a:off x="184150" y="1843087"/>
            <a:ext cx="8775700" cy="2790825"/>
            <a:chOff x="184150" y="1555750"/>
            <a:chExt cx="8775700" cy="2790825"/>
          </a:xfrm>
        </p:grpSpPr>
        <p:pic>
          <p:nvPicPr>
            <p:cNvPr id="5" name="Picture 4" descr="partner.jpg"/>
            <p:cNvPicPr>
              <a:picLocks noChangeAspect="1"/>
            </p:cNvPicPr>
            <p:nvPr/>
          </p:nvPicPr>
          <p:blipFill>
            <a:blip r:embed="rId3"/>
            <a:srcRect b="43220"/>
            <a:stretch>
              <a:fillRect/>
            </a:stretch>
          </p:blipFill>
          <p:spPr>
            <a:xfrm>
              <a:off x="184150" y="1555750"/>
              <a:ext cx="8775700" cy="2127250"/>
            </a:xfrm>
            <a:prstGeom prst="rect">
              <a:avLst/>
            </a:prstGeom>
          </p:spPr>
        </p:pic>
        <p:pic>
          <p:nvPicPr>
            <p:cNvPr id="7" name="Picture 6" descr="partner.jpg"/>
            <p:cNvPicPr>
              <a:picLocks noChangeAspect="1"/>
            </p:cNvPicPr>
            <p:nvPr/>
          </p:nvPicPr>
          <p:blipFill>
            <a:blip r:embed="rId3"/>
            <a:srcRect t="81271"/>
            <a:stretch>
              <a:fillRect/>
            </a:stretch>
          </p:blipFill>
          <p:spPr>
            <a:xfrm>
              <a:off x="184150" y="3644900"/>
              <a:ext cx="8775700" cy="701675"/>
            </a:xfrm>
            <a:prstGeom prst="rect">
              <a:avLst/>
            </a:prstGeom>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139700"/>
            <a:ext cx="7340600" cy="808038"/>
          </a:xfrm>
        </p:spPr>
        <p:txBody>
          <a:bodyPr/>
          <a:lstStyle/>
          <a:p>
            <a:r>
              <a:rPr lang="en-US" dirty="0" smtClean="0"/>
              <a:t>Step 4: Objectives</a:t>
            </a:r>
            <a:endParaRPr lang="en-US" dirty="0"/>
          </a:p>
        </p:txBody>
      </p:sp>
      <p:pic>
        <p:nvPicPr>
          <p:cNvPr id="4" name="Picture 3"/>
          <p:cNvPicPr>
            <a:picLocks noChangeAspect="1"/>
          </p:cNvPicPr>
          <p:nvPr/>
        </p:nvPicPr>
        <p:blipFill>
          <a:blip r:embed="rId3"/>
          <a:stretch>
            <a:fillRect/>
          </a:stretch>
        </p:blipFill>
        <p:spPr>
          <a:xfrm>
            <a:off x="1054100" y="831004"/>
            <a:ext cx="7035800" cy="584760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0" y="-76200"/>
            <a:ext cx="9144000" cy="808038"/>
          </a:xfrm>
        </p:spPr>
        <p:txBody>
          <a:bodyPr/>
          <a:lstStyle/>
          <a:p>
            <a:pPr algn="ctr"/>
            <a:r>
              <a:rPr lang="en-US" sz="2400" dirty="0" smtClean="0"/>
              <a:t>Scientist’s Concerns about Broader Impacts (BI)</a:t>
            </a:r>
            <a:endParaRPr lang="en-US" sz="2400" dirty="0"/>
          </a:p>
        </p:txBody>
      </p:sp>
      <p:sp>
        <p:nvSpPr>
          <p:cNvPr id="7" name="Content Placeholder 2"/>
          <p:cNvSpPr txBox="1">
            <a:spLocks/>
          </p:cNvSpPr>
          <p:nvPr/>
        </p:nvSpPr>
        <p:spPr bwMode="auto">
          <a:xfrm>
            <a:off x="457200" y="1635117"/>
            <a:ext cx="8229600" cy="5221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ts val="300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lang="en-US" sz="2400" kern="0" dirty="0" smtClean="0">
              <a:solidFill>
                <a:schemeClr val="bg1"/>
              </a:solidFill>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It will take too much time &amp; money</a:t>
            </a: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1"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p:txBody>
      </p:sp>
      <p:pic>
        <p:nvPicPr>
          <p:cNvPr id="8" name="Picture 7"/>
          <p:cNvPicPr>
            <a:picLocks noChangeAspect="1"/>
          </p:cNvPicPr>
          <p:nvPr/>
        </p:nvPicPr>
        <p:blipFill>
          <a:blip r:embed="rId3"/>
          <a:stretch>
            <a:fillRect/>
          </a:stretch>
        </p:blipFill>
        <p:spPr>
          <a:xfrm>
            <a:off x="5115895" y="1112838"/>
            <a:ext cx="2684107" cy="3135977"/>
          </a:xfrm>
          <a:prstGeom prst="rect">
            <a:avLst/>
          </a:prstGeom>
        </p:spPr>
      </p:pic>
      <p:pic>
        <p:nvPicPr>
          <p:cNvPr id="9" name="Picture 8"/>
          <p:cNvPicPr>
            <a:picLocks noChangeAspect="1"/>
          </p:cNvPicPr>
          <p:nvPr/>
        </p:nvPicPr>
        <p:blipFill>
          <a:blip r:embed="rId4"/>
          <a:stretch>
            <a:fillRect/>
          </a:stretch>
        </p:blipFill>
        <p:spPr>
          <a:xfrm>
            <a:off x="1203644" y="3099530"/>
            <a:ext cx="2590800" cy="3403600"/>
          </a:xfrm>
          <a:prstGeom prst="rect">
            <a:avLst/>
          </a:prstGeom>
        </p:spPr>
      </p:pic>
      <p:sp>
        <p:nvSpPr>
          <p:cNvPr id="10" name="Content Placeholder 2"/>
          <p:cNvSpPr txBox="1">
            <a:spLocks/>
          </p:cNvSpPr>
          <p:nvPr/>
        </p:nvSpPr>
        <p:spPr bwMode="auto">
          <a:xfrm>
            <a:off x="342900" y="2181947"/>
            <a:ext cx="8229600" cy="8286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ts val="300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It is unclear what</a:t>
            </a:r>
            <a:r>
              <a:rPr kumimoji="0" lang="en-US" sz="2400" b="0" i="0" u="none" strike="noStrike" kern="0" cap="none" spc="0" normalizeH="0" noProof="0" dirty="0" smtClean="0">
                <a:ln>
                  <a:noFill/>
                </a:ln>
                <a:solidFill>
                  <a:schemeClr val="bg1"/>
                </a:solidFill>
                <a:effectLst/>
                <a:uLnTx/>
                <a:uFillTx/>
                <a:latin typeface="+mn-lt"/>
                <a:ea typeface="ＭＳ Ｐゴシック" charset="-128"/>
                <a:cs typeface="ＭＳ Ｐゴシック" charset="-128"/>
              </a:rPr>
              <a:t> is required</a:t>
            </a: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lang="en-US" sz="2400" kern="0" dirty="0" smtClean="0">
              <a:solidFill>
                <a:schemeClr val="bg1"/>
              </a:solidFill>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1"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808038"/>
          </a:xfrm>
        </p:spPr>
        <p:txBody>
          <a:bodyPr/>
          <a:lstStyle/>
          <a:p>
            <a:r>
              <a:rPr lang="en-US" dirty="0" smtClean="0"/>
              <a:t>Step 5: Evaluation</a:t>
            </a:r>
            <a:endParaRPr lang="en-US" dirty="0"/>
          </a:p>
        </p:txBody>
      </p:sp>
      <p:grpSp>
        <p:nvGrpSpPr>
          <p:cNvPr id="5" name="Group 4"/>
          <p:cNvGrpSpPr/>
          <p:nvPr/>
        </p:nvGrpSpPr>
        <p:grpSpPr>
          <a:xfrm>
            <a:off x="1357891" y="668338"/>
            <a:ext cx="6428218" cy="6036166"/>
            <a:chOff x="709182" y="668338"/>
            <a:chExt cx="6428218" cy="6036166"/>
          </a:xfrm>
        </p:grpSpPr>
        <p:pic>
          <p:nvPicPr>
            <p:cNvPr id="3" name="Picture 2"/>
            <p:cNvPicPr>
              <a:picLocks noChangeAspect="1"/>
            </p:cNvPicPr>
            <p:nvPr/>
          </p:nvPicPr>
          <p:blipFill>
            <a:blip r:embed="rId3"/>
            <a:srcRect t="11444" r="19958" b="9934"/>
            <a:stretch>
              <a:fillRect/>
            </a:stretch>
          </p:blipFill>
          <p:spPr>
            <a:xfrm>
              <a:off x="709182" y="668338"/>
              <a:ext cx="6428218" cy="6036166"/>
            </a:xfrm>
            <a:prstGeom prst="rect">
              <a:avLst/>
            </a:prstGeom>
          </p:spPr>
        </p:pic>
        <p:pic>
          <p:nvPicPr>
            <p:cNvPr id="9" name="Picture 8" descr="evaluation video image.jpg"/>
            <p:cNvPicPr>
              <a:picLocks noChangeAspect="1"/>
            </p:cNvPicPr>
            <p:nvPr/>
          </p:nvPicPr>
          <p:blipFill>
            <a:blip r:embed="rId4"/>
            <a:stretch>
              <a:fillRect/>
            </a:stretch>
          </p:blipFill>
          <p:spPr>
            <a:xfrm>
              <a:off x="3079749" y="1308100"/>
              <a:ext cx="3860763" cy="2000250"/>
            </a:xfrm>
            <a:prstGeom prst="rect">
              <a:avLst/>
            </a:prstGeom>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ummary part 2a.jpg"/>
          <p:cNvPicPr>
            <a:picLocks noChangeAspect="1"/>
          </p:cNvPicPr>
          <p:nvPr/>
        </p:nvPicPr>
        <p:blipFill>
          <a:blip r:embed="rId3"/>
          <a:stretch>
            <a:fillRect/>
          </a:stretch>
        </p:blipFill>
        <p:spPr>
          <a:xfrm>
            <a:off x="1387557" y="0"/>
            <a:ext cx="6368886"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ummary part 1a.jpg"/>
          <p:cNvPicPr>
            <a:picLocks noChangeAspect="1"/>
          </p:cNvPicPr>
          <p:nvPr/>
        </p:nvPicPr>
        <p:blipFill>
          <a:blip r:embed="rId3"/>
          <a:stretch>
            <a:fillRect/>
          </a:stretch>
        </p:blipFill>
        <p:spPr>
          <a:xfrm>
            <a:off x="1598375" y="152400"/>
            <a:ext cx="5947250" cy="662749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Scientist Feedback</a:t>
            </a:r>
            <a:endParaRPr lang="en-US" dirty="0"/>
          </a:p>
        </p:txBody>
      </p:sp>
      <p:pic>
        <p:nvPicPr>
          <p:cNvPr id="4" name="Picture 3"/>
          <p:cNvPicPr>
            <a:picLocks noChangeAspect="1"/>
          </p:cNvPicPr>
          <p:nvPr/>
        </p:nvPicPr>
        <p:blipFill>
          <a:blip r:embed="rId3"/>
          <a:stretch>
            <a:fillRect/>
          </a:stretch>
        </p:blipFill>
        <p:spPr>
          <a:xfrm>
            <a:off x="2027346" y="1285390"/>
            <a:ext cx="4632108" cy="520431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409"/>
            <a:ext cx="9144000" cy="808038"/>
          </a:xfrm>
        </p:spPr>
        <p:txBody>
          <a:bodyPr/>
          <a:lstStyle/>
          <a:p>
            <a:r>
              <a:rPr lang="en-US" dirty="0" smtClean="0"/>
              <a:t>Educational literature</a:t>
            </a:r>
            <a:endParaRPr lang="en-US" dirty="0"/>
          </a:p>
        </p:txBody>
      </p:sp>
      <p:pic>
        <p:nvPicPr>
          <p:cNvPr id="4" name="Picture 3"/>
          <p:cNvPicPr>
            <a:picLocks noChangeAspect="1"/>
          </p:cNvPicPr>
          <p:nvPr/>
        </p:nvPicPr>
        <p:blipFill>
          <a:blip r:embed="rId3"/>
          <a:stretch>
            <a:fillRect/>
          </a:stretch>
        </p:blipFill>
        <p:spPr>
          <a:xfrm>
            <a:off x="211571" y="1227107"/>
            <a:ext cx="2111585" cy="2867760"/>
          </a:xfrm>
          <a:prstGeom prst="rect">
            <a:avLst/>
          </a:prstGeom>
        </p:spPr>
      </p:pic>
      <p:pic>
        <p:nvPicPr>
          <p:cNvPr id="5" name="Picture 4"/>
          <p:cNvPicPr>
            <a:picLocks noChangeAspect="1"/>
          </p:cNvPicPr>
          <p:nvPr/>
        </p:nvPicPr>
        <p:blipFill>
          <a:blip r:embed="rId4"/>
          <a:stretch>
            <a:fillRect/>
          </a:stretch>
        </p:blipFill>
        <p:spPr>
          <a:xfrm>
            <a:off x="1109128" y="3857123"/>
            <a:ext cx="2201000" cy="2891149"/>
          </a:xfrm>
          <a:prstGeom prst="rect">
            <a:avLst/>
          </a:prstGeom>
        </p:spPr>
      </p:pic>
      <p:pic>
        <p:nvPicPr>
          <p:cNvPr id="6" name="Picture 5"/>
          <p:cNvPicPr>
            <a:picLocks noChangeAspect="1"/>
          </p:cNvPicPr>
          <p:nvPr/>
        </p:nvPicPr>
        <p:blipFill>
          <a:blip r:embed="rId5"/>
          <a:stretch>
            <a:fillRect/>
          </a:stretch>
        </p:blipFill>
        <p:spPr>
          <a:xfrm>
            <a:off x="3493588" y="1482093"/>
            <a:ext cx="4898644" cy="514730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9900" y="0"/>
            <a:ext cx="8229600" cy="808038"/>
          </a:xfrm>
        </p:spPr>
        <p:txBody>
          <a:bodyPr/>
          <a:lstStyle/>
          <a:p>
            <a:r>
              <a:rPr lang="en-US" dirty="0" smtClean="0"/>
              <a:t>Evaluation</a:t>
            </a:r>
            <a:r>
              <a:rPr lang="en-US" dirty="0"/>
              <a:t>?</a:t>
            </a:r>
          </a:p>
        </p:txBody>
      </p:sp>
      <p:pic>
        <p:nvPicPr>
          <p:cNvPr id="4100" name="Picture 4" descr="SantaJobEvaluation"/>
          <p:cNvPicPr>
            <a:picLocks noChangeAspect="1" noChangeArrowheads="1"/>
          </p:cNvPicPr>
          <p:nvPr/>
        </p:nvPicPr>
        <p:blipFill>
          <a:blip r:embed="rId3"/>
          <a:srcRect/>
          <a:stretch>
            <a:fillRect/>
          </a:stretch>
        </p:blipFill>
        <p:spPr bwMode="auto">
          <a:xfrm>
            <a:off x="1895729" y="1112838"/>
            <a:ext cx="4627309" cy="5470282"/>
          </a:xfrm>
          <a:prstGeom prst="rect">
            <a:avLst/>
          </a:prstGeom>
          <a:noFill/>
        </p:spPr>
      </p:pic>
      <p:sp>
        <p:nvSpPr>
          <p:cNvPr id="4102" name="Rectangle 6"/>
          <p:cNvSpPr>
            <a:spLocks noChangeArrowheads="1"/>
          </p:cNvSpPr>
          <p:nvPr/>
        </p:nvSpPr>
        <p:spPr bwMode="auto">
          <a:xfrm>
            <a:off x="2619375" y="6400800"/>
            <a:ext cx="3903663" cy="396875"/>
          </a:xfrm>
          <a:prstGeom prst="rect">
            <a:avLst/>
          </a:prstGeom>
          <a:noFill/>
          <a:ln w="9525">
            <a:noFill/>
            <a:miter lim="800000"/>
            <a:headEnd/>
            <a:tailEnd/>
          </a:ln>
        </p:spPr>
        <p:txBody>
          <a:bodyPr wrap="none">
            <a:prstTxWarp prst="textNoShape">
              <a:avLst/>
            </a:prstTxWarp>
            <a:spAutoFit/>
          </a:bodyPr>
          <a:lstStyle/>
          <a:p>
            <a:pPr algn="ctr"/>
            <a:r>
              <a:rPr lang="en-US" sz="1000"/>
              <a:t>Copyright joe-ks</a:t>
            </a:r>
          </a:p>
          <a:p>
            <a:pPr algn="ctr"/>
            <a:r>
              <a:rPr lang="en-US" sz="1000"/>
              <a:t>http://www.joe-ks.com/archives_dec2003/SantaJobEvaluation.htm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3" name="Vertical Text Placeholder 2"/>
          <p:cNvSpPr>
            <a:spLocks noGrp="1"/>
          </p:cNvSpPr>
          <p:nvPr>
            <p:ph type="body" orient="vert" idx="1"/>
          </p:nvPr>
        </p:nvSpPr>
        <p:spPr>
          <a:xfrm rot="16200000">
            <a:off x="3616326" y="-1857376"/>
            <a:ext cx="1911349" cy="8077200"/>
          </a:xfrm>
        </p:spPr>
        <p:txBody>
          <a:bodyPr/>
          <a:lstStyle/>
          <a:p>
            <a:pPr>
              <a:spcAft>
                <a:spcPts val="3000"/>
              </a:spcAft>
            </a:pPr>
            <a:r>
              <a:rPr lang="en-US" sz="2400" dirty="0" smtClean="0"/>
              <a:t>COSEE Networked Ocean World (COSEE NOW) has created a suite of new online resources for scientists, which compliments and enhances our existing social networking portal (http://coseenow.net)</a:t>
            </a:r>
          </a:p>
          <a:p>
            <a:pPr lvl="0">
              <a:spcAft>
                <a:spcPts val="3000"/>
              </a:spcAft>
              <a:buNone/>
            </a:pPr>
            <a:endParaRPr lang="en-US" sz="2400" dirty="0" smtClean="0"/>
          </a:p>
          <a:p>
            <a:pPr>
              <a:spcAft>
                <a:spcPts val="3000"/>
              </a:spcAft>
            </a:pPr>
            <a:endParaRPr lang="en-US" sz="2400" dirty="0" smtClean="0"/>
          </a:p>
          <a:p>
            <a:pPr>
              <a:spcAft>
                <a:spcPts val="3000"/>
              </a:spcAft>
            </a:pPr>
            <a:endParaRPr lang="en-US" sz="24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3" name="Vertical Text Placeholder 2"/>
          <p:cNvSpPr>
            <a:spLocks noGrp="1"/>
          </p:cNvSpPr>
          <p:nvPr>
            <p:ph type="body" orient="vert" idx="1"/>
          </p:nvPr>
        </p:nvSpPr>
        <p:spPr>
          <a:xfrm rot="16200000">
            <a:off x="3616326" y="-1857376"/>
            <a:ext cx="1911349" cy="8077200"/>
          </a:xfrm>
        </p:spPr>
        <p:txBody>
          <a:bodyPr/>
          <a:lstStyle/>
          <a:p>
            <a:pPr>
              <a:spcAft>
                <a:spcPts val="3000"/>
              </a:spcAft>
            </a:pPr>
            <a:r>
              <a:rPr lang="en-US" sz="2400" dirty="0" smtClean="0"/>
              <a:t>COSEE Networked Ocean World (COSEE NOW) has created a suite of new online resources for scientists, which compliments and enhances our existing social networking portal (http://coseenow.net)</a:t>
            </a:r>
          </a:p>
          <a:p>
            <a:pPr lvl="0">
              <a:spcAft>
                <a:spcPts val="3000"/>
              </a:spcAft>
            </a:pPr>
            <a:r>
              <a:rPr lang="en-US" sz="2400" dirty="0" smtClean="0"/>
              <a:t>The “</a:t>
            </a:r>
            <a:r>
              <a:rPr lang="en-US" sz="2400" i="1" dirty="0" smtClean="0"/>
              <a:t>BI Wizard</a:t>
            </a:r>
            <a:r>
              <a:rPr lang="en-US" sz="2400" dirty="0" smtClean="0"/>
              <a:t>” provides a user interface that guides users through a series of well-defined steps necessary for the construction and implementation of a broader impact statement</a:t>
            </a:r>
          </a:p>
          <a:p>
            <a:pPr lvl="0">
              <a:spcAft>
                <a:spcPts val="3000"/>
              </a:spcAft>
              <a:buNone/>
            </a:pPr>
            <a:endParaRPr lang="en-US" sz="2400" dirty="0" smtClean="0"/>
          </a:p>
          <a:p>
            <a:pPr>
              <a:spcAft>
                <a:spcPts val="3000"/>
              </a:spcAft>
            </a:pPr>
            <a:endParaRPr lang="en-US" sz="2400" dirty="0" smtClean="0"/>
          </a:p>
          <a:p>
            <a:pPr>
              <a:spcAft>
                <a:spcPts val="3000"/>
              </a:spcAft>
            </a:pPr>
            <a:endParaRPr lang="en-US" sz="24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3" name="Vertical Text Placeholder 2"/>
          <p:cNvSpPr>
            <a:spLocks noGrp="1"/>
          </p:cNvSpPr>
          <p:nvPr>
            <p:ph type="body" orient="vert" idx="1"/>
          </p:nvPr>
        </p:nvSpPr>
        <p:spPr>
          <a:xfrm rot="16200000">
            <a:off x="3616326" y="-1857376"/>
            <a:ext cx="1911349" cy="8077200"/>
          </a:xfrm>
        </p:spPr>
        <p:txBody>
          <a:bodyPr/>
          <a:lstStyle/>
          <a:p>
            <a:pPr>
              <a:spcAft>
                <a:spcPts val="3000"/>
              </a:spcAft>
            </a:pPr>
            <a:r>
              <a:rPr lang="en-US" sz="2400" dirty="0" smtClean="0"/>
              <a:t>COSEE Networked Ocean World (COSEE NOW) has created a suite of new online resources for scientists, which compliments and enhances our existing social networking portal (http://coseenow.net)</a:t>
            </a:r>
          </a:p>
          <a:p>
            <a:pPr lvl="0">
              <a:spcAft>
                <a:spcPts val="3000"/>
              </a:spcAft>
            </a:pPr>
            <a:r>
              <a:rPr lang="en-US" sz="2400" dirty="0" smtClean="0"/>
              <a:t>The “</a:t>
            </a:r>
            <a:r>
              <a:rPr lang="en-US" sz="2400" i="1" dirty="0" smtClean="0"/>
              <a:t>BI Wizard</a:t>
            </a:r>
            <a:r>
              <a:rPr lang="en-US" sz="2400" dirty="0" smtClean="0"/>
              <a:t>” provides a user interface that guides users through a series of well-defined steps necessary for the construction and implementation of a broader impact statement</a:t>
            </a:r>
          </a:p>
          <a:p>
            <a:pPr>
              <a:spcAft>
                <a:spcPts val="3000"/>
              </a:spcAft>
            </a:pPr>
            <a:r>
              <a:rPr lang="en-US" sz="2400" dirty="0" smtClean="0"/>
              <a:t>Scientist feedback has been very positive, especially regarding the activity, objectives, literature and evaluation sections</a:t>
            </a:r>
          </a:p>
          <a:p>
            <a:pPr lvl="0">
              <a:spcAft>
                <a:spcPts val="3000"/>
              </a:spcAft>
            </a:pPr>
            <a:endParaRPr lang="en-US" sz="2400" dirty="0" smtClean="0"/>
          </a:p>
          <a:p>
            <a:pPr>
              <a:spcAft>
                <a:spcPts val="3000"/>
              </a:spcAft>
            </a:pPr>
            <a:endParaRPr lang="en-US" sz="2400" dirty="0" smtClean="0"/>
          </a:p>
          <a:p>
            <a:pPr>
              <a:spcAft>
                <a:spcPts val="3000"/>
              </a:spcAft>
            </a:pPr>
            <a:endParaRPr lang="en-US" sz="24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srcRect r="25926" b="1236"/>
          <a:stretch>
            <a:fillRect/>
          </a:stretch>
        </p:blipFill>
        <p:spPr bwMode="auto">
          <a:xfrm>
            <a:off x="0" y="912771"/>
            <a:ext cx="9176720" cy="5945229"/>
          </a:xfrm>
          <a:prstGeom prst="rect">
            <a:avLst/>
          </a:prstGeom>
          <a:noFill/>
          <a:ln w="12700">
            <a:noFill/>
            <a:miter lim="800000"/>
            <a:headEnd/>
            <a:tailEnd/>
          </a:ln>
        </p:spPr>
      </p:pic>
      <p:sp>
        <p:nvSpPr>
          <p:cNvPr id="2052" name="Rectangle 4"/>
          <p:cNvSpPr>
            <a:spLocks noChangeArrowheads="1"/>
          </p:cNvSpPr>
          <p:nvPr/>
        </p:nvSpPr>
        <p:spPr bwMode="auto">
          <a:xfrm>
            <a:off x="606550" y="912771"/>
            <a:ext cx="7870886" cy="1477328"/>
          </a:xfrm>
          <a:prstGeom prst="rect">
            <a:avLst/>
          </a:prstGeom>
          <a:noFill/>
          <a:ln w="9525">
            <a:noFill/>
            <a:miter lim="800000"/>
            <a:headEnd/>
            <a:tailEnd/>
          </a:ln>
          <a:effectLst/>
        </p:spPr>
        <p:txBody>
          <a:bodyPr wrap="none" anchor="ctr">
            <a:prstTxWarp prst="textNoShape">
              <a:avLst/>
            </a:prstTxWarp>
            <a:spAutoFit/>
          </a:bodyPr>
          <a:lstStyle/>
          <a:p>
            <a:pPr algn="ctr"/>
            <a:r>
              <a:rPr lang="en-US" b="1" dirty="0" smtClean="0">
                <a:latin typeface="Times New Roman" pitchFamily="1" charset="0"/>
              </a:rPr>
              <a:t>TEAM:</a:t>
            </a:r>
          </a:p>
          <a:p>
            <a:pPr algn="ctr"/>
            <a:r>
              <a:rPr lang="en-US" b="1" dirty="0" smtClean="0">
                <a:latin typeface="Times New Roman" pitchFamily="1" charset="0"/>
              </a:rPr>
              <a:t>Josh </a:t>
            </a:r>
            <a:r>
              <a:rPr lang="en-US" b="1" dirty="0" err="1" smtClean="0">
                <a:latin typeface="Times New Roman" pitchFamily="1" charset="0"/>
              </a:rPr>
              <a:t>Kohut</a:t>
            </a:r>
            <a:r>
              <a:rPr lang="en-US" b="1" dirty="0" smtClean="0">
                <a:latin typeface="Times New Roman" pitchFamily="1" charset="0"/>
              </a:rPr>
              <a:t>, Janice McDonnell, and Sage </a:t>
            </a:r>
            <a:r>
              <a:rPr lang="en-US" b="1" dirty="0" err="1" smtClean="0">
                <a:latin typeface="Times New Roman" pitchFamily="1" charset="0"/>
              </a:rPr>
              <a:t>Lichtenwalner</a:t>
            </a:r>
            <a:r>
              <a:rPr lang="en-US" b="1" dirty="0" smtClean="0">
                <a:latin typeface="Times New Roman" pitchFamily="1" charset="0"/>
              </a:rPr>
              <a:t>   (</a:t>
            </a:r>
            <a:r>
              <a:rPr lang="en-US" b="1" i="1" dirty="0" smtClean="0">
                <a:latin typeface="Times New Roman" pitchFamily="1" charset="0"/>
              </a:rPr>
              <a:t>Rutgers University)</a:t>
            </a:r>
          </a:p>
          <a:p>
            <a:pPr algn="ctr"/>
            <a:r>
              <a:rPr lang="en-US" b="1" dirty="0" smtClean="0">
                <a:latin typeface="Times New Roman" pitchFamily="1" charset="0"/>
              </a:rPr>
              <a:t>Chris Parsons </a:t>
            </a:r>
            <a:r>
              <a:rPr lang="en-US" b="1" i="1" dirty="0" smtClean="0">
                <a:latin typeface="Times New Roman" pitchFamily="1" charset="0"/>
              </a:rPr>
              <a:t>(Word Craft)</a:t>
            </a:r>
          </a:p>
          <a:p>
            <a:pPr algn="ctr"/>
            <a:r>
              <a:rPr lang="en-US" b="1" dirty="0" smtClean="0">
                <a:latin typeface="Times New Roman" pitchFamily="1" charset="0"/>
              </a:rPr>
              <a:t>Harold Clark, Kate Florio, and Katie Gardner </a:t>
            </a:r>
            <a:r>
              <a:rPr lang="en-US" b="1" i="1" dirty="0" smtClean="0">
                <a:latin typeface="Times New Roman" pitchFamily="1" charset="0"/>
              </a:rPr>
              <a:t>(Liberty Science Center)</a:t>
            </a:r>
          </a:p>
          <a:p>
            <a:pPr algn="ctr"/>
            <a:r>
              <a:rPr lang="en-US" b="1" dirty="0" smtClean="0">
                <a:latin typeface="Times New Roman" pitchFamily="1" charset="0"/>
              </a:rPr>
              <a:t>Chris Linder </a:t>
            </a:r>
            <a:r>
              <a:rPr lang="en-US" b="1" i="1" dirty="0" smtClean="0">
                <a:latin typeface="Times New Roman" pitchFamily="1" charset="0"/>
              </a:rPr>
              <a:t>(Chris Linder Photography)</a:t>
            </a:r>
          </a:p>
        </p:txBody>
      </p:sp>
      <p:sp>
        <p:nvSpPr>
          <p:cNvPr id="2053" name="Text Box 5"/>
          <p:cNvSpPr txBox="1">
            <a:spLocks noChangeArrowheads="1"/>
          </p:cNvSpPr>
          <p:nvPr/>
        </p:nvSpPr>
        <p:spPr bwMode="auto">
          <a:xfrm>
            <a:off x="0" y="0"/>
            <a:ext cx="9144000" cy="800219"/>
          </a:xfrm>
          <a:prstGeom prst="rect">
            <a:avLst/>
          </a:prstGeom>
          <a:noFill/>
          <a:ln w="9525">
            <a:noFill/>
            <a:miter lim="800000"/>
            <a:headEnd/>
            <a:tailEnd/>
          </a:ln>
          <a:effectLst/>
        </p:spPr>
        <p:txBody>
          <a:bodyPr wrap="square">
            <a:prstTxWarp prst="textNoShape">
              <a:avLst/>
            </a:prstTxWarp>
            <a:spAutoFit/>
          </a:bodyPr>
          <a:lstStyle/>
          <a:p>
            <a:r>
              <a:rPr lang="en-US" sz="2400" b="1" dirty="0" smtClean="0">
                <a:solidFill>
                  <a:srgbClr val="F5F17F"/>
                </a:solidFill>
                <a:latin typeface="Times New Roman" pitchFamily="1" charset="0"/>
              </a:rPr>
              <a:t>CASE STUDIES</a:t>
            </a:r>
            <a:endParaRPr lang="en-US" sz="2400" b="1" dirty="0" smtClean="0">
              <a:solidFill>
                <a:srgbClr val="FFFF00"/>
              </a:solidFill>
              <a:latin typeface="Times New Roman" pitchFamily="1" charset="0"/>
            </a:endParaRPr>
          </a:p>
          <a:p>
            <a:r>
              <a:rPr lang="en-US" sz="2200" dirty="0" smtClean="0">
                <a:solidFill>
                  <a:srgbClr val="F5F17F"/>
                </a:solidFill>
                <a:latin typeface="Times New Roman" pitchFamily="1" charset="0"/>
              </a:rPr>
              <a:t>The </a:t>
            </a:r>
            <a:r>
              <a:rPr lang="en-US" sz="2200" dirty="0">
                <a:solidFill>
                  <a:srgbClr val="F5F17F"/>
                </a:solidFill>
                <a:latin typeface="Times New Roman" pitchFamily="1" charset="0"/>
              </a:rPr>
              <a:t>Ross Sea Connection: </a:t>
            </a:r>
            <a:r>
              <a:rPr lang="en-US" sz="2200" dirty="0" smtClean="0">
                <a:solidFill>
                  <a:srgbClr val="F5F17F"/>
                </a:solidFill>
                <a:latin typeface="Times New Roman" pitchFamily="1" charset="0"/>
              </a:rPr>
              <a:t> Linking </a:t>
            </a:r>
            <a:r>
              <a:rPr lang="en-US" sz="2200" dirty="0">
                <a:solidFill>
                  <a:srgbClr val="F5F17F"/>
                </a:solidFill>
                <a:latin typeface="Times New Roman" pitchFamily="1" charset="0"/>
              </a:rPr>
              <a:t>broad audiences to an Antarctic Ecosystem</a:t>
            </a:r>
          </a:p>
        </p:txBody>
      </p:sp>
      <p:pic>
        <p:nvPicPr>
          <p:cNvPr id="23" name="Picture 23"/>
          <p:cNvPicPr>
            <a:picLocks noChangeAspect="1" noChangeArrowheads="1"/>
          </p:cNvPicPr>
          <p:nvPr/>
        </p:nvPicPr>
        <p:blipFill>
          <a:blip r:embed="rId4"/>
          <a:srcRect/>
          <a:stretch>
            <a:fillRect/>
          </a:stretch>
        </p:blipFill>
        <p:spPr bwMode="auto">
          <a:xfrm>
            <a:off x="8274824" y="5985187"/>
            <a:ext cx="869176" cy="872813"/>
          </a:xfrm>
          <a:prstGeom prst="rect">
            <a:avLst/>
          </a:prstGeom>
          <a:noFill/>
          <a:ln w="9525">
            <a:noFill/>
            <a:miter lim="800000"/>
            <a:headEnd/>
            <a:tailEnd/>
          </a:ln>
          <a:effectLst>
            <a:outerShdw dist="38100" dir="2700000" sx="103000" sy="103000" algn="tl" rotWithShape="0">
              <a:srgbClr val="000000">
                <a:alpha val="2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world"/>
          <p:cNvPicPr>
            <a:picLocks noChangeAspect="1" noChangeArrowheads="1"/>
          </p:cNvPicPr>
          <p:nvPr/>
        </p:nvPicPr>
        <p:blipFill>
          <a:blip r:embed="rId3"/>
          <a:srcRect/>
          <a:stretch>
            <a:fillRect/>
          </a:stretch>
        </p:blipFill>
        <p:spPr bwMode="auto">
          <a:xfrm>
            <a:off x="0" y="838200"/>
            <a:ext cx="9144000" cy="6019800"/>
          </a:xfrm>
          <a:prstGeom prst="rect">
            <a:avLst/>
          </a:prstGeom>
          <a:noFill/>
          <a:ln w="9525">
            <a:noFill/>
            <a:miter lim="800000"/>
            <a:headEnd/>
            <a:tailEnd/>
          </a:ln>
        </p:spPr>
      </p:pic>
      <p:pic>
        <p:nvPicPr>
          <p:cNvPr id="5123" name="Picture 3" descr="navswirl"/>
          <p:cNvPicPr>
            <a:picLocks noChangeAspect="1" noChangeArrowheads="1"/>
          </p:cNvPicPr>
          <p:nvPr/>
        </p:nvPicPr>
        <p:blipFill>
          <a:blip r:embed="rId4"/>
          <a:srcRect/>
          <a:stretch>
            <a:fillRect/>
          </a:stretch>
        </p:blipFill>
        <p:spPr bwMode="auto">
          <a:xfrm>
            <a:off x="2211388" y="2374900"/>
            <a:ext cx="288925" cy="195263"/>
          </a:xfrm>
          <a:prstGeom prst="rect">
            <a:avLst/>
          </a:prstGeom>
          <a:noFill/>
          <a:ln w="9525">
            <a:noFill/>
            <a:miter lim="800000"/>
            <a:headEnd/>
            <a:tailEnd/>
          </a:ln>
        </p:spPr>
      </p:pic>
      <p:pic>
        <p:nvPicPr>
          <p:cNvPr id="5124" name="Picture 4" descr="navswirl"/>
          <p:cNvPicPr>
            <a:picLocks noChangeAspect="1" noChangeArrowheads="1"/>
          </p:cNvPicPr>
          <p:nvPr/>
        </p:nvPicPr>
        <p:blipFill>
          <a:blip r:embed="rId4"/>
          <a:srcRect/>
          <a:stretch>
            <a:fillRect/>
          </a:stretch>
        </p:blipFill>
        <p:spPr bwMode="auto">
          <a:xfrm>
            <a:off x="1295400" y="2314575"/>
            <a:ext cx="290513" cy="195263"/>
          </a:xfrm>
          <a:prstGeom prst="rect">
            <a:avLst/>
          </a:prstGeom>
          <a:noFill/>
          <a:ln w="9525">
            <a:noFill/>
            <a:miter lim="800000"/>
            <a:headEnd/>
            <a:tailEnd/>
          </a:ln>
        </p:spPr>
      </p:pic>
      <p:pic>
        <p:nvPicPr>
          <p:cNvPr id="5125" name="Picture 5" descr="navswirl"/>
          <p:cNvPicPr>
            <a:picLocks noChangeAspect="1" noChangeArrowheads="1"/>
          </p:cNvPicPr>
          <p:nvPr/>
        </p:nvPicPr>
        <p:blipFill>
          <a:blip r:embed="rId4"/>
          <a:srcRect/>
          <a:stretch>
            <a:fillRect/>
          </a:stretch>
        </p:blipFill>
        <p:spPr bwMode="auto">
          <a:xfrm>
            <a:off x="1371600" y="2574925"/>
            <a:ext cx="292100" cy="195263"/>
          </a:xfrm>
          <a:prstGeom prst="rect">
            <a:avLst/>
          </a:prstGeom>
          <a:noFill/>
          <a:ln w="9525">
            <a:noFill/>
            <a:miter lim="800000"/>
            <a:headEnd/>
            <a:tailEnd/>
          </a:ln>
        </p:spPr>
      </p:pic>
      <p:pic>
        <p:nvPicPr>
          <p:cNvPr id="5126" name="Picture 6" descr="navswirl"/>
          <p:cNvPicPr>
            <a:picLocks noChangeAspect="1" noChangeArrowheads="1"/>
          </p:cNvPicPr>
          <p:nvPr/>
        </p:nvPicPr>
        <p:blipFill>
          <a:blip r:embed="rId4"/>
          <a:srcRect/>
          <a:stretch>
            <a:fillRect/>
          </a:stretch>
        </p:blipFill>
        <p:spPr bwMode="auto">
          <a:xfrm>
            <a:off x="2527300" y="2449513"/>
            <a:ext cx="292100" cy="195262"/>
          </a:xfrm>
          <a:prstGeom prst="rect">
            <a:avLst/>
          </a:prstGeom>
          <a:noFill/>
          <a:ln w="9525">
            <a:noFill/>
            <a:miter lim="800000"/>
            <a:headEnd/>
            <a:tailEnd/>
          </a:ln>
        </p:spPr>
      </p:pic>
      <p:pic>
        <p:nvPicPr>
          <p:cNvPr id="5127" name="Picture 7" descr="navswirl"/>
          <p:cNvPicPr>
            <a:picLocks noChangeAspect="1" noChangeArrowheads="1"/>
          </p:cNvPicPr>
          <p:nvPr/>
        </p:nvPicPr>
        <p:blipFill>
          <a:blip r:embed="rId4"/>
          <a:srcRect/>
          <a:stretch>
            <a:fillRect/>
          </a:stretch>
        </p:blipFill>
        <p:spPr bwMode="auto">
          <a:xfrm>
            <a:off x="2378075" y="2854325"/>
            <a:ext cx="288925" cy="190500"/>
          </a:xfrm>
          <a:prstGeom prst="rect">
            <a:avLst/>
          </a:prstGeom>
          <a:noFill/>
          <a:ln w="9525">
            <a:noFill/>
            <a:miter lim="800000"/>
            <a:headEnd/>
            <a:tailEnd/>
          </a:ln>
        </p:spPr>
      </p:pic>
      <p:pic>
        <p:nvPicPr>
          <p:cNvPr id="5128" name="Picture 8" descr="navswirl"/>
          <p:cNvPicPr>
            <a:picLocks noChangeAspect="1" noChangeArrowheads="1"/>
          </p:cNvPicPr>
          <p:nvPr/>
        </p:nvPicPr>
        <p:blipFill>
          <a:blip r:embed="rId4"/>
          <a:srcRect/>
          <a:stretch>
            <a:fillRect/>
          </a:stretch>
        </p:blipFill>
        <p:spPr bwMode="auto">
          <a:xfrm>
            <a:off x="2759075" y="3114675"/>
            <a:ext cx="288925" cy="190500"/>
          </a:xfrm>
          <a:prstGeom prst="rect">
            <a:avLst/>
          </a:prstGeom>
          <a:noFill/>
          <a:ln w="9525">
            <a:noFill/>
            <a:miter lim="800000"/>
            <a:headEnd/>
            <a:tailEnd/>
          </a:ln>
        </p:spPr>
      </p:pic>
      <p:pic>
        <p:nvPicPr>
          <p:cNvPr id="5129" name="Picture 9" descr="navswirl"/>
          <p:cNvPicPr>
            <a:picLocks noChangeAspect="1" noChangeArrowheads="1"/>
          </p:cNvPicPr>
          <p:nvPr/>
        </p:nvPicPr>
        <p:blipFill>
          <a:blip r:embed="rId4"/>
          <a:srcRect/>
          <a:stretch>
            <a:fillRect/>
          </a:stretch>
        </p:blipFill>
        <p:spPr bwMode="auto">
          <a:xfrm>
            <a:off x="1217613" y="2111375"/>
            <a:ext cx="292100" cy="190500"/>
          </a:xfrm>
          <a:prstGeom prst="rect">
            <a:avLst/>
          </a:prstGeom>
          <a:noFill/>
          <a:ln w="9525">
            <a:noFill/>
            <a:miter lim="800000"/>
            <a:headEnd/>
            <a:tailEnd/>
          </a:ln>
        </p:spPr>
      </p:pic>
      <p:pic>
        <p:nvPicPr>
          <p:cNvPr id="5130" name="Picture 10" descr="navswirl"/>
          <p:cNvPicPr>
            <a:picLocks noChangeAspect="1" noChangeArrowheads="1"/>
          </p:cNvPicPr>
          <p:nvPr/>
        </p:nvPicPr>
        <p:blipFill>
          <a:blip r:embed="rId4"/>
          <a:srcRect/>
          <a:stretch>
            <a:fillRect/>
          </a:stretch>
        </p:blipFill>
        <p:spPr bwMode="auto">
          <a:xfrm>
            <a:off x="4319588" y="2012950"/>
            <a:ext cx="293687" cy="190500"/>
          </a:xfrm>
          <a:prstGeom prst="rect">
            <a:avLst/>
          </a:prstGeom>
          <a:noFill/>
          <a:ln w="9525">
            <a:noFill/>
            <a:miter lim="800000"/>
            <a:headEnd/>
            <a:tailEnd/>
          </a:ln>
        </p:spPr>
      </p:pic>
      <p:pic>
        <p:nvPicPr>
          <p:cNvPr id="5131" name="Picture 11" descr="navswirl"/>
          <p:cNvPicPr>
            <a:picLocks noChangeAspect="1" noChangeArrowheads="1"/>
          </p:cNvPicPr>
          <p:nvPr/>
        </p:nvPicPr>
        <p:blipFill>
          <a:blip r:embed="rId4"/>
          <a:srcRect/>
          <a:stretch>
            <a:fillRect/>
          </a:stretch>
        </p:blipFill>
        <p:spPr bwMode="auto">
          <a:xfrm>
            <a:off x="2819400" y="2241550"/>
            <a:ext cx="290513" cy="195263"/>
          </a:xfrm>
          <a:prstGeom prst="rect">
            <a:avLst/>
          </a:prstGeom>
          <a:noFill/>
          <a:ln w="9525">
            <a:noFill/>
            <a:miter lim="800000"/>
            <a:headEnd/>
            <a:tailEnd/>
          </a:ln>
        </p:spPr>
      </p:pic>
      <p:pic>
        <p:nvPicPr>
          <p:cNvPr id="5132" name="Picture 12" descr="navswirl"/>
          <p:cNvPicPr>
            <a:picLocks noChangeAspect="1" noChangeArrowheads="1"/>
          </p:cNvPicPr>
          <p:nvPr/>
        </p:nvPicPr>
        <p:blipFill>
          <a:blip r:embed="rId4"/>
          <a:srcRect/>
          <a:stretch>
            <a:fillRect/>
          </a:stretch>
        </p:blipFill>
        <p:spPr bwMode="auto">
          <a:xfrm>
            <a:off x="4310063" y="2393950"/>
            <a:ext cx="288925" cy="195263"/>
          </a:xfrm>
          <a:prstGeom prst="rect">
            <a:avLst/>
          </a:prstGeom>
          <a:noFill/>
          <a:ln w="9525">
            <a:noFill/>
            <a:miter lim="800000"/>
            <a:headEnd/>
            <a:tailEnd/>
          </a:ln>
        </p:spPr>
      </p:pic>
      <p:pic>
        <p:nvPicPr>
          <p:cNvPr id="5133" name="Picture 13" descr="navswirl"/>
          <p:cNvPicPr>
            <a:picLocks noChangeAspect="1" noChangeArrowheads="1"/>
          </p:cNvPicPr>
          <p:nvPr/>
        </p:nvPicPr>
        <p:blipFill>
          <a:blip r:embed="rId4"/>
          <a:srcRect/>
          <a:stretch>
            <a:fillRect/>
          </a:stretch>
        </p:blipFill>
        <p:spPr bwMode="auto">
          <a:xfrm>
            <a:off x="7405688" y="2459038"/>
            <a:ext cx="288925" cy="195262"/>
          </a:xfrm>
          <a:prstGeom prst="rect">
            <a:avLst/>
          </a:prstGeom>
          <a:noFill/>
          <a:ln w="9525">
            <a:noFill/>
            <a:miter lim="800000"/>
            <a:headEnd/>
            <a:tailEnd/>
          </a:ln>
        </p:spPr>
      </p:pic>
      <p:pic>
        <p:nvPicPr>
          <p:cNvPr id="5134" name="Picture 14" descr="navswirl"/>
          <p:cNvPicPr>
            <a:picLocks noChangeAspect="1" noChangeArrowheads="1"/>
          </p:cNvPicPr>
          <p:nvPr/>
        </p:nvPicPr>
        <p:blipFill>
          <a:blip r:embed="rId4"/>
          <a:srcRect/>
          <a:stretch>
            <a:fillRect/>
          </a:stretch>
        </p:blipFill>
        <p:spPr bwMode="auto">
          <a:xfrm>
            <a:off x="8167688" y="4391025"/>
            <a:ext cx="288925" cy="190500"/>
          </a:xfrm>
          <a:prstGeom prst="rect">
            <a:avLst/>
          </a:prstGeom>
          <a:noFill/>
          <a:ln w="9525">
            <a:noFill/>
            <a:miter lim="800000"/>
            <a:headEnd/>
            <a:tailEnd/>
          </a:ln>
        </p:spPr>
      </p:pic>
      <p:pic>
        <p:nvPicPr>
          <p:cNvPr id="5135" name="Picture 15" descr="navswirl"/>
          <p:cNvPicPr>
            <a:picLocks noChangeAspect="1" noChangeArrowheads="1"/>
          </p:cNvPicPr>
          <p:nvPr/>
        </p:nvPicPr>
        <p:blipFill>
          <a:blip r:embed="rId4"/>
          <a:srcRect/>
          <a:stretch>
            <a:fillRect/>
          </a:stretch>
        </p:blipFill>
        <p:spPr bwMode="auto">
          <a:xfrm>
            <a:off x="4586288" y="1706563"/>
            <a:ext cx="292100" cy="195262"/>
          </a:xfrm>
          <a:prstGeom prst="rect">
            <a:avLst/>
          </a:prstGeom>
          <a:noFill/>
          <a:ln w="9525">
            <a:noFill/>
            <a:miter lim="800000"/>
            <a:headEnd/>
            <a:tailEnd/>
          </a:ln>
        </p:spPr>
      </p:pic>
      <p:pic>
        <p:nvPicPr>
          <p:cNvPr id="5138" name="Picture 18"/>
          <p:cNvPicPr>
            <a:picLocks noChangeAspect="1" noChangeArrowheads="1"/>
          </p:cNvPicPr>
          <p:nvPr/>
        </p:nvPicPr>
        <p:blipFill>
          <a:blip r:embed="rId5"/>
          <a:srcRect/>
          <a:stretch>
            <a:fillRect/>
          </a:stretch>
        </p:blipFill>
        <p:spPr bwMode="auto">
          <a:xfrm>
            <a:off x="7924800" y="5638800"/>
            <a:ext cx="1219200" cy="1219200"/>
          </a:xfrm>
          <a:prstGeom prst="rect">
            <a:avLst/>
          </a:prstGeom>
          <a:noFill/>
          <a:ln w="9525">
            <a:noFill/>
            <a:miter lim="800000"/>
            <a:headEnd/>
            <a:tailEnd/>
          </a:ln>
        </p:spPr>
      </p:pic>
      <p:sp>
        <p:nvSpPr>
          <p:cNvPr id="5139" name="Text Box 19"/>
          <p:cNvSpPr txBox="1">
            <a:spLocks noChangeArrowheads="1"/>
          </p:cNvSpPr>
          <p:nvPr/>
        </p:nvSpPr>
        <p:spPr bwMode="auto">
          <a:xfrm>
            <a:off x="112713" y="3652838"/>
            <a:ext cx="3087687" cy="1877437"/>
          </a:xfrm>
          <a:prstGeom prst="rect">
            <a:avLst/>
          </a:prstGeom>
          <a:noFill/>
          <a:ln w="9525">
            <a:noFill/>
            <a:miter lim="800000"/>
            <a:headEnd/>
            <a:tailEnd/>
          </a:ln>
        </p:spPr>
        <p:txBody>
          <a:bodyPr>
            <a:prstTxWarp prst="textNoShape">
              <a:avLst/>
            </a:prstTxWarp>
            <a:spAutoFit/>
          </a:bodyPr>
          <a:lstStyle/>
          <a:p>
            <a:pPr marL="231775" indent="-231775"/>
            <a:r>
              <a:rPr lang="en-US" u="sng" dirty="0">
                <a:solidFill>
                  <a:srgbClr val="FFFF00"/>
                </a:solidFill>
                <a:latin typeface="Comic Sans MS" pitchFamily="1" charset="0"/>
              </a:rPr>
              <a:t>Lead Institutions</a:t>
            </a:r>
          </a:p>
          <a:p>
            <a:pPr marL="231775" indent="-231775">
              <a:buFontTx/>
              <a:buChar char="•"/>
            </a:pPr>
            <a:r>
              <a:rPr lang="en-US" sz="1400" dirty="0">
                <a:solidFill>
                  <a:srgbClr val="FFFF00"/>
                </a:solidFill>
                <a:latin typeface="Comic Sans MS" pitchFamily="1" charset="0"/>
              </a:rPr>
              <a:t>Rutgers</a:t>
            </a:r>
          </a:p>
          <a:p>
            <a:pPr marL="231775" indent="-231775">
              <a:buFontTx/>
              <a:buChar char="•"/>
            </a:pPr>
            <a:r>
              <a:rPr lang="en-US" sz="1400" dirty="0">
                <a:solidFill>
                  <a:srgbClr val="FFFF00"/>
                </a:solidFill>
                <a:latin typeface="Comic Sans MS" pitchFamily="1" charset="0"/>
              </a:rPr>
              <a:t>WHOI</a:t>
            </a:r>
          </a:p>
          <a:p>
            <a:pPr marL="231775" indent="-231775">
              <a:buFontTx/>
              <a:buChar char="•"/>
            </a:pPr>
            <a:r>
              <a:rPr lang="en-US" sz="1400" dirty="0">
                <a:solidFill>
                  <a:srgbClr val="FFFF00"/>
                </a:solidFill>
                <a:latin typeface="Comic Sans MS" pitchFamily="1" charset="0"/>
              </a:rPr>
              <a:t>VIMS</a:t>
            </a:r>
          </a:p>
          <a:p>
            <a:pPr marL="231775" indent="-231775">
              <a:buFontTx/>
              <a:buChar char="•"/>
            </a:pPr>
            <a:r>
              <a:rPr lang="en-US" sz="1400" dirty="0">
                <a:solidFill>
                  <a:srgbClr val="FFFF00"/>
                </a:solidFill>
                <a:latin typeface="Comic Sans MS" pitchFamily="1" charset="0"/>
              </a:rPr>
              <a:t>Liberty Science Center</a:t>
            </a:r>
            <a:endParaRPr lang="en-US" sz="1400" dirty="0" smtClean="0">
              <a:solidFill>
                <a:srgbClr val="FFFF00"/>
              </a:solidFill>
              <a:latin typeface="Comic Sans MS" pitchFamily="1" charset="0"/>
            </a:endParaRPr>
          </a:p>
          <a:p>
            <a:pPr marL="231775" indent="-231775">
              <a:buFontTx/>
              <a:buChar char="•"/>
            </a:pPr>
            <a:r>
              <a:rPr lang="en-US" sz="1400" dirty="0" smtClean="0">
                <a:solidFill>
                  <a:srgbClr val="FFFF00"/>
                </a:solidFill>
                <a:latin typeface="Comic Sans MS" pitchFamily="1" charset="0"/>
              </a:rPr>
              <a:t>Florida State University</a:t>
            </a:r>
          </a:p>
          <a:p>
            <a:pPr marL="231775" indent="-231775">
              <a:buFontTx/>
              <a:buChar char="•"/>
            </a:pPr>
            <a:r>
              <a:rPr lang="en-US" sz="1400" dirty="0">
                <a:solidFill>
                  <a:srgbClr val="FFFF00"/>
                </a:solidFill>
                <a:latin typeface="Comic Sans MS" pitchFamily="1" charset="0"/>
              </a:rPr>
              <a:t>Monterey Peninsula College</a:t>
            </a:r>
          </a:p>
          <a:p>
            <a:pPr marL="231775" indent="-231775">
              <a:buFontTx/>
              <a:buChar char="•"/>
            </a:pPr>
            <a:r>
              <a:rPr lang="en-US" sz="1400" dirty="0">
                <a:solidFill>
                  <a:srgbClr val="FFFF00"/>
                </a:solidFill>
                <a:latin typeface="Comic Sans MS" pitchFamily="1" charset="0"/>
              </a:rPr>
              <a:t>Word Craft</a:t>
            </a:r>
            <a:r>
              <a:rPr lang="en-US" sz="1400" dirty="0" smtClean="0">
                <a:solidFill>
                  <a:srgbClr val="FFFF00"/>
                </a:solidFill>
                <a:latin typeface="Comic Sans MS" pitchFamily="1" charset="0"/>
              </a:rPr>
              <a:t> </a:t>
            </a:r>
            <a:endParaRPr lang="en-US" sz="1400" dirty="0">
              <a:solidFill>
                <a:srgbClr val="FFFF00"/>
              </a:solidFill>
              <a:latin typeface="Comic Sans MS" pitchFamily="1" charset="0"/>
            </a:endParaRPr>
          </a:p>
        </p:txBody>
      </p:sp>
      <p:pic>
        <p:nvPicPr>
          <p:cNvPr id="920600" name="Picture 24" descr="NOW Screenshot2"/>
          <p:cNvPicPr>
            <a:picLocks noChangeAspect="1" noChangeArrowheads="1"/>
          </p:cNvPicPr>
          <p:nvPr/>
        </p:nvPicPr>
        <p:blipFill>
          <a:blip r:embed="rId6"/>
          <a:srcRect/>
          <a:stretch>
            <a:fillRect/>
          </a:stretch>
        </p:blipFill>
        <p:spPr bwMode="auto">
          <a:xfrm>
            <a:off x="3581400" y="2644775"/>
            <a:ext cx="5562600" cy="4171950"/>
          </a:xfrm>
          <a:prstGeom prst="rect">
            <a:avLst/>
          </a:prstGeom>
          <a:noFill/>
          <a:ln w="9525">
            <a:noFill/>
            <a:miter lim="800000"/>
            <a:headEnd/>
            <a:tailEnd/>
          </a:ln>
        </p:spPr>
      </p:pic>
      <p:pic>
        <p:nvPicPr>
          <p:cNvPr id="23" name="Picture 22"/>
          <p:cNvPicPr>
            <a:picLocks noChangeAspect="1"/>
          </p:cNvPicPr>
          <p:nvPr/>
        </p:nvPicPr>
        <p:blipFill>
          <a:blip r:embed="rId7"/>
          <a:stretch>
            <a:fillRect/>
          </a:stretch>
        </p:blipFill>
        <p:spPr>
          <a:xfrm>
            <a:off x="4038601" y="2654299"/>
            <a:ext cx="4660900" cy="4162425"/>
          </a:xfrm>
          <a:prstGeom prst="rect">
            <a:avLst/>
          </a:prstGeom>
        </p:spPr>
      </p:pic>
      <p:sp>
        <p:nvSpPr>
          <p:cNvPr id="29" name="Title 5"/>
          <p:cNvSpPr txBox="1">
            <a:spLocks/>
          </p:cNvSpPr>
          <p:nvPr/>
        </p:nvSpPr>
        <p:spPr bwMode="auto">
          <a:xfrm>
            <a:off x="223012" y="-88900"/>
            <a:ext cx="8723376" cy="808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9F17F"/>
                </a:solidFill>
                <a:effectLst/>
                <a:uLnTx/>
                <a:uFillTx/>
                <a:latin typeface="+mj-lt"/>
                <a:ea typeface="ＭＳ Ｐゴシック" charset="-128"/>
                <a:cs typeface="ＭＳ Ｐゴシック" charset="-128"/>
              </a:rPr>
              <a:t>COSEE</a:t>
            </a:r>
            <a:r>
              <a:rPr kumimoji="0" lang="en-US" sz="2400" b="1" i="0" u="none" strike="noStrike" kern="0" cap="none" spc="0" normalizeH="0" noProof="0" dirty="0" smtClean="0">
                <a:ln>
                  <a:noFill/>
                </a:ln>
                <a:solidFill>
                  <a:srgbClr val="F9F17F"/>
                </a:solidFill>
                <a:effectLst/>
                <a:uLnTx/>
                <a:uFillTx/>
                <a:latin typeface="+mj-lt"/>
                <a:ea typeface="ＭＳ Ｐゴシック" charset="-128"/>
                <a:cs typeface="ＭＳ Ｐゴシック" charset="-128"/>
              </a:rPr>
              <a:t> – Networked Ocean World (NOW)</a:t>
            </a:r>
            <a:endParaRPr kumimoji="0" lang="en-US" sz="2400" b="1" i="0" u="none" strike="noStrike" kern="0" cap="none" spc="0" normalizeH="0" baseline="0" noProof="0" dirty="0">
              <a:ln>
                <a:noFill/>
              </a:ln>
              <a:solidFill>
                <a:srgbClr val="F9F17F"/>
              </a:solidFill>
              <a:effectLst/>
              <a:uLnTx/>
              <a:uFillTx/>
              <a:latin typeface="+mj-lt"/>
              <a:ea typeface="ＭＳ Ｐゴシック" charset="-128"/>
              <a:cs typeface="ＭＳ Ｐゴシック" charset="-128"/>
            </a:endParaRPr>
          </a:p>
        </p:txBody>
      </p:sp>
      <p:sp>
        <p:nvSpPr>
          <p:cNvPr id="21" name="TextBox 20"/>
          <p:cNvSpPr txBox="1"/>
          <p:nvPr/>
        </p:nvSpPr>
        <p:spPr>
          <a:xfrm>
            <a:off x="276089" y="6358493"/>
            <a:ext cx="3063008" cy="461665"/>
          </a:xfrm>
          <a:prstGeom prst="rect">
            <a:avLst/>
          </a:prstGeom>
          <a:noFill/>
        </p:spPr>
        <p:txBody>
          <a:bodyPr wrap="none" rtlCol="0">
            <a:spAutoFit/>
          </a:bodyPr>
          <a:lstStyle/>
          <a:p>
            <a:r>
              <a:rPr lang="en-US" sz="2400" b="1" dirty="0" smtClean="0"/>
              <a:t>http://</a:t>
            </a:r>
            <a:r>
              <a:rPr lang="en-US" sz="2400" b="1" dirty="0" err="1" smtClean="0"/>
              <a:t>coseenow.net</a:t>
            </a:r>
            <a:endParaRPr lang="en-US" sz="2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10-Point Star 13"/>
          <p:cNvSpPr/>
          <p:nvPr/>
        </p:nvSpPr>
        <p:spPr>
          <a:xfrm>
            <a:off x="1460500" y="4381500"/>
            <a:ext cx="3683000" cy="2476500"/>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8056" y="0"/>
            <a:ext cx="8229600" cy="808038"/>
          </a:xfrm>
        </p:spPr>
        <p:txBody>
          <a:bodyPr/>
          <a:lstStyle/>
          <a:p>
            <a:pPr algn="ctr"/>
            <a:r>
              <a:rPr lang="en-US" sz="4400" dirty="0" smtClean="0"/>
              <a:t>Thank you!</a:t>
            </a:r>
            <a:endParaRPr lang="en-US" sz="4400" dirty="0"/>
          </a:p>
        </p:txBody>
      </p:sp>
      <p:grpSp>
        <p:nvGrpSpPr>
          <p:cNvPr id="12" name="Group 11"/>
          <p:cNvGrpSpPr/>
          <p:nvPr/>
        </p:nvGrpSpPr>
        <p:grpSpPr>
          <a:xfrm>
            <a:off x="5143500" y="1669911"/>
            <a:ext cx="4000500" cy="3611562"/>
            <a:chOff x="4762500" y="808038"/>
            <a:chExt cx="4000500" cy="3611562"/>
          </a:xfrm>
        </p:grpSpPr>
        <p:sp>
          <p:nvSpPr>
            <p:cNvPr id="11" name="10-Point Star 10"/>
            <p:cNvSpPr/>
            <p:nvPr/>
          </p:nvSpPr>
          <p:spPr>
            <a:xfrm>
              <a:off x="4762500" y="808038"/>
              <a:ext cx="4000500" cy="3611562"/>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357569" y="1536700"/>
              <a:ext cx="3121367" cy="1938992"/>
            </a:xfrm>
            <a:prstGeom prst="rect">
              <a:avLst/>
            </a:prstGeom>
            <a:noFill/>
          </p:spPr>
          <p:txBody>
            <a:bodyPr wrap="none" rtlCol="0">
              <a:spAutoFit/>
            </a:bodyPr>
            <a:lstStyle/>
            <a:p>
              <a:r>
                <a:rPr lang="en-US" sz="2400" u="sng" dirty="0" smtClean="0"/>
                <a:t>Literature Review</a:t>
              </a:r>
              <a:r>
                <a:rPr lang="en-US" sz="2400" dirty="0" smtClean="0"/>
                <a:t>:</a:t>
              </a:r>
            </a:p>
            <a:p>
              <a:pPr>
                <a:buFont typeface="Arial"/>
                <a:buChar char="•"/>
              </a:pPr>
              <a:r>
                <a:rPr lang="en-US" sz="2400" dirty="0" smtClean="0"/>
                <a:t> Adrienne </a:t>
              </a:r>
              <a:r>
                <a:rPr lang="en-US" sz="2400" dirty="0" err="1" smtClean="0"/>
                <a:t>Sponberg</a:t>
              </a:r>
              <a:r>
                <a:rPr lang="en-US" sz="2400" dirty="0" smtClean="0"/>
                <a:t> </a:t>
              </a:r>
            </a:p>
            <a:p>
              <a:pPr>
                <a:buFont typeface="Arial"/>
                <a:buChar char="•"/>
              </a:pPr>
              <a:r>
                <a:rPr lang="en-US" sz="2400" dirty="0" smtClean="0"/>
                <a:t> Phil Bell</a:t>
              </a:r>
            </a:p>
            <a:p>
              <a:pPr>
                <a:buFont typeface="Arial"/>
                <a:buChar char="•"/>
              </a:pPr>
              <a:r>
                <a:rPr lang="en-US" sz="2400" dirty="0" smtClean="0"/>
                <a:t> Suzanne M. </a:t>
              </a:r>
              <a:r>
                <a:rPr lang="en-US" sz="2400" dirty="0" err="1" smtClean="0"/>
                <a:t>Perin</a:t>
              </a:r>
              <a:endParaRPr lang="en-US" sz="2400" dirty="0" smtClean="0"/>
            </a:p>
            <a:p>
              <a:pPr>
                <a:buFont typeface="Arial"/>
                <a:buChar char="•"/>
              </a:pPr>
              <a:r>
                <a:rPr lang="en-US" sz="2400" dirty="0" smtClean="0"/>
                <a:t> </a:t>
              </a:r>
              <a:r>
                <a:rPr lang="en-US" sz="2400" dirty="0" err="1" smtClean="0"/>
                <a:t>Ravit</a:t>
              </a:r>
              <a:r>
                <a:rPr lang="en-US" sz="2400" dirty="0" smtClean="0"/>
                <a:t> Golan Duncan</a:t>
              </a:r>
              <a:endParaRPr lang="en-US" sz="2400" dirty="0"/>
            </a:p>
          </p:txBody>
        </p:sp>
      </p:grpSp>
      <p:sp>
        <p:nvSpPr>
          <p:cNvPr id="4" name="TextBox 3"/>
          <p:cNvSpPr txBox="1"/>
          <p:nvPr/>
        </p:nvSpPr>
        <p:spPr>
          <a:xfrm>
            <a:off x="2050337" y="4991100"/>
            <a:ext cx="2826415" cy="1569660"/>
          </a:xfrm>
          <a:prstGeom prst="rect">
            <a:avLst/>
          </a:prstGeom>
          <a:noFill/>
        </p:spPr>
        <p:txBody>
          <a:bodyPr wrap="none" rtlCol="0">
            <a:spAutoFit/>
          </a:bodyPr>
          <a:lstStyle/>
          <a:p>
            <a:r>
              <a:rPr lang="en-US" sz="2400" u="sng" dirty="0" smtClean="0">
                <a:solidFill>
                  <a:srgbClr val="000000"/>
                </a:solidFill>
              </a:rPr>
              <a:t>Video Production</a:t>
            </a:r>
            <a:r>
              <a:rPr lang="en-US" sz="2400" dirty="0" smtClean="0">
                <a:solidFill>
                  <a:srgbClr val="000000"/>
                </a:solidFill>
              </a:rPr>
              <a:t>:</a:t>
            </a:r>
          </a:p>
          <a:p>
            <a:pPr>
              <a:buFont typeface="Arial"/>
              <a:buChar char="•"/>
            </a:pPr>
            <a:r>
              <a:rPr lang="en-US" sz="2400" dirty="0" smtClean="0">
                <a:solidFill>
                  <a:srgbClr val="000000"/>
                </a:solidFill>
              </a:rPr>
              <a:t> Joshua </a:t>
            </a:r>
            <a:r>
              <a:rPr lang="en-US" sz="2400" dirty="0" err="1" smtClean="0">
                <a:solidFill>
                  <a:srgbClr val="000000"/>
                </a:solidFill>
              </a:rPr>
              <a:t>Kurz</a:t>
            </a:r>
            <a:endParaRPr lang="en-US" sz="2400" dirty="0" smtClean="0">
              <a:solidFill>
                <a:srgbClr val="000000"/>
              </a:solidFill>
            </a:endParaRPr>
          </a:p>
          <a:p>
            <a:pPr>
              <a:buFont typeface="Arial"/>
              <a:buChar char="•"/>
            </a:pPr>
            <a:r>
              <a:rPr lang="en-US" sz="2400" dirty="0" smtClean="0">
                <a:solidFill>
                  <a:srgbClr val="000000"/>
                </a:solidFill>
              </a:rPr>
              <a:t> Ari Daniel </a:t>
            </a:r>
            <a:r>
              <a:rPr lang="en-US" sz="2400" dirty="0" smtClean="0">
                <a:solidFill>
                  <a:srgbClr val="000000"/>
                </a:solidFill>
              </a:rPr>
              <a:t>Shapiro</a:t>
            </a:r>
          </a:p>
          <a:p>
            <a:pPr>
              <a:buFont typeface="Arial"/>
              <a:buChar char="•"/>
            </a:pPr>
            <a:r>
              <a:rPr lang="en-US" sz="2400" dirty="0" smtClean="0">
                <a:solidFill>
                  <a:srgbClr val="000000"/>
                </a:solidFill>
              </a:rPr>
              <a:t>Chris Meltzer</a:t>
            </a:r>
            <a:endParaRPr lang="en-US" sz="2400" dirty="0" smtClean="0">
              <a:solidFill>
                <a:srgbClr val="000000"/>
              </a:solidFill>
            </a:endParaRPr>
          </a:p>
        </p:txBody>
      </p:sp>
      <p:grpSp>
        <p:nvGrpSpPr>
          <p:cNvPr id="13" name="Group 12"/>
          <p:cNvGrpSpPr/>
          <p:nvPr/>
        </p:nvGrpSpPr>
        <p:grpSpPr>
          <a:xfrm>
            <a:off x="0" y="503238"/>
            <a:ext cx="4660900" cy="3878262"/>
            <a:chOff x="0" y="808038"/>
            <a:chExt cx="4660900" cy="3878262"/>
          </a:xfrm>
        </p:grpSpPr>
        <p:sp>
          <p:nvSpPr>
            <p:cNvPr id="8" name="10-Point Star 7"/>
            <p:cNvSpPr/>
            <p:nvPr/>
          </p:nvSpPr>
          <p:spPr>
            <a:xfrm>
              <a:off x="0" y="808038"/>
              <a:ext cx="4660900" cy="3878262"/>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54456" y="1292164"/>
              <a:ext cx="3608680" cy="2677656"/>
            </a:xfrm>
            <a:prstGeom prst="rect">
              <a:avLst/>
            </a:prstGeom>
            <a:noFill/>
          </p:spPr>
          <p:txBody>
            <a:bodyPr wrap="none" rtlCol="0">
              <a:spAutoFit/>
            </a:bodyPr>
            <a:lstStyle/>
            <a:p>
              <a:r>
                <a:rPr lang="en-US" sz="2400" u="sng" dirty="0" smtClean="0"/>
                <a:t>Development</a:t>
              </a:r>
              <a:r>
                <a:rPr lang="en-US" sz="2400" dirty="0" smtClean="0"/>
                <a:t>:</a:t>
              </a:r>
            </a:p>
            <a:p>
              <a:pPr>
                <a:buFont typeface="Arial"/>
                <a:buChar char="•"/>
              </a:pPr>
              <a:r>
                <a:rPr lang="en-US" sz="2400" dirty="0" smtClean="0"/>
                <a:t> </a:t>
              </a:r>
              <a:r>
                <a:rPr lang="en-US" sz="2400" dirty="0" err="1" smtClean="0"/>
                <a:t>Liesl</a:t>
              </a:r>
              <a:r>
                <a:rPr lang="en-US" sz="2400" dirty="0" smtClean="0"/>
                <a:t> </a:t>
              </a:r>
              <a:r>
                <a:rPr lang="en-US" sz="2400" dirty="0" err="1" smtClean="0"/>
                <a:t>Hotaling</a:t>
              </a:r>
              <a:endParaRPr lang="en-US" sz="2400" dirty="0" smtClean="0"/>
            </a:p>
            <a:p>
              <a:pPr>
                <a:buFont typeface="Arial"/>
                <a:buChar char="•"/>
              </a:pPr>
              <a:r>
                <a:rPr lang="en-US" sz="2400" dirty="0" smtClean="0"/>
                <a:t> Janice McDonnell</a:t>
              </a:r>
            </a:p>
            <a:p>
              <a:pPr>
                <a:buFont typeface="Arial"/>
                <a:buChar char="•"/>
              </a:pPr>
              <a:r>
                <a:rPr lang="en-US" sz="2400" dirty="0" smtClean="0"/>
                <a:t> Sage </a:t>
              </a:r>
              <a:r>
                <a:rPr lang="en-US" sz="2400" dirty="0" err="1" smtClean="0"/>
                <a:t>Lichtenwalner</a:t>
              </a:r>
              <a:endParaRPr lang="en-US" sz="2400" dirty="0" smtClean="0"/>
            </a:p>
            <a:p>
              <a:pPr>
                <a:buFont typeface="Arial"/>
                <a:buChar char="•"/>
              </a:pPr>
              <a:r>
                <a:rPr lang="en-US" sz="2400" dirty="0" smtClean="0"/>
                <a:t> Chris Parsons</a:t>
              </a:r>
            </a:p>
            <a:p>
              <a:pPr>
                <a:buFont typeface="Arial"/>
                <a:buChar char="•"/>
              </a:pPr>
              <a:r>
                <a:rPr lang="en-US" sz="2400" dirty="0" smtClean="0"/>
                <a:t> Kristin Hunter-Thomson</a:t>
              </a:r>
            </a:p>
            <a:p>
              <a:pPr>
                <a:buFont typeface="Arial"/>
                <a:buChar char="•"/>
              </a:pPr>
              <a:r>
                <a:rPr lang="en-US" sz="2400" dirty="0" smtClean="0"/>
                <a:t> Jim Yoder</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39975" y="88899"/>
            <a:ext cx="4464050" cy="666501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83200" y="1617662"/>
            <a:ext cx="3657600" cy="808038"/>
          </a:xfrm>
        </p:spPr>
        <p:txBody>
          <a:bodyPr/>
          <a:lstStyle/>
          <a:p>
            <a:r>
              <a:rPr lang="en-US" dirty="0" smtClean="0"/>
              <a:t>Beyond the Data, Science 2011, </a:t>
            </a:r>
            <a:r>
              <a:rPr lang="en-US" dirty="0" err="1" smtClean="0"/>
              <a:t>Vol</a:t>
            </a:r>
            <a:r>
              <a:rPr lang="en-US" dirty="0" smtClean="0"/>
              <a:t> 334</a:t>
            </a:r>
            <a:endParaRPr lang="en-US" dirty="0"/>
          </a:p>
        </p:txBody>
      </p:sp>
      <p:pic>
        <p:nvPicPr>
          <p:cNvPr id="3" name="Picture 2"/>
          <p:cNvPicPr>
            <a:picLocks noChangeAspect="1"/>
          </p:cNvPicPr>
          <p:nvPr/>
        </p:nvPicPr>
        <p:blipFill>
          <a:blip r:embed="rId3"/>
          <a:srcRect l="34964" b="5617"/>
          <a:stretch>
            <a:fillRect/>
          </a:stretch>
        </p:blipFill>
        <p:spPr>
          <a:xfrm>
            <a:off x="457200" y="304800"/>
            <a:ext cx="4559300" cy="640213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5504" y="2297594"/>
            <a:ext cx="3863392" cy="279510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08038"/>
          </a:xfrm>
        </p:spPr>
        <p:txBody>
          <a:bodyPr/>
          <a:lstStyle/>
          <a:p>
            <a:r>
              <a:rPr lang="en-US" dirty="0" smtClean="0"/>
              <a:t>Step 1: Audience</a:t>
            </a:r>
            <a:endParaRPr lang="en-US" dirty="0"/>
          </a:p>
        </p:txBody>
      </p:sp>
      <p:grpSp>
        <p:nvGrpSpPr>
          <p:cNvPr id="3" name="Group 12"/>
          <p:cNvGrpSpPr/>
          <p:nvPr/>
        </p:nvGrpSpPr>
        <p:grpSpPr>
          <a:xfrm>
            <a:off x="63500" y="1320800"/>
            <a:ext cx="4546600" cy="4838700"/>
            <a:chOff x="63500" y="1320800"/>
            <a:chExt cx="4546600" cy="4838700"/>
          </a:xfrm>
        </p:grpSpPr>
        <p:grpSp>
          <p:nvGrpSpPr>
            <p:cNvPr id="4" name="Group 8"/>
            <p:cNvGrpSpPr/>
            <p:nvPr/>
          </p:nvGrpSpPr>
          <p:grpSpPr>
            <a:xfrm>
              <a:off x="63500" y="1320800"/>
              <a:ext cx="4546600" cy="4838700"/>
              <a:chOff x="5232400" y="500289"/>
              <a:chExt cx="3327399" cy="3508722"/>
            </a:xfrm>
          </p:grpSpPr>
          <p:pic>
            <p:nvPicPr>
              <p:cNvPr id="5" name="Picture 4"/>
              <p:cNvPicPr>
                <a:picLocks noChangeAspect="1"/>
              </p:cNvPicPr>
              <p:nvPr/>
            </p:nvPicPr>
            <p:blipFill>
              <a:blip r:embed="rId3"/>
              <a:srcRect t="11573" r="21229"/>
              <a:stretch>
                <a:fillRect/>
              </a:stretch>
            </p:blipFill>
            <p:spPr>
              <a:xfrm>
                <a:off x="5232400" y="500289"/>
                <a:ext cx="3327399" cy="3508722"/>
              </a:xfrm>
              <a:prstGeom prst="rect">
                <a:avLst/>
              </a:prstGeom>
            </p:spPr>
          </p:pic>
          <p:sp>
            <p:nvSpPr>
              <p:cNvPr id="8" name="Rectangle 7"/>
              <p:cNvSpPr/>
              <p:nvPr/>
            </p:nvSpPr>
            <p:spPr>
              <a:xfrm>
                <a:off x="5294023" y="1271268"/>
                <a:ext cx="2523744" cy="1370332"/>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dirty="0" smtClean="0">
                    <a:solidFill>
                      <a:schemeClr val="tx1"/>
                    </a:solidFill>
                    <a:latin typeface="+mj-lt"/>
                    <a:cs typeface="Apple Chancery"/>
                  </a:rPr>
                  <a:t>Finding the relevance of your research</a:t>
                </a:r>
                <a:endParaRPr lang="en-US" sz="1000" dirty="0">
                  <a:solidFill>
                    <a:schemeClr val="tx1"/>
                  </a:solidFill>
                  <a:latin typeface="+mj-lt"/>
                  <a:cs typeface="Apple Chancery"/>
                </a:endParaRPr>
              </a:p>
            </p:txBody>
          </p:sp>
        </p:grpSp>
        <p:pic>
          <p:nvPicPr>
            <p:cNvPr id="11" name="Picture 10" descr="audience video image.jpg"/>
            <p:cNvPicPr>
              <a:picLocks noChangeAspect="1"/>
            </p:cNvPicPr>
            <p:nvPr/>
          </p:nvPicPr>
          <p:blipFill>
            <a:blip r:embed="rId4"/>
            <a:srcRect t="95815"/>
            <a:stretch>
              <a:fillRect/>
            </a:stretch>
          </p:blipFill>
          <p:spPr>
            <a:xfrm>
              <a:off x="150277" y="4273773"/>
              <a:ext cx="3445901" cy="93400"/>
            </a:xfrm>
            <a:prstGeom prst="rect">
              <a:avLst/>
            </a:prstGeom>
          </p:spPr>
        </p:pic>
      </p:grpSp>
      <p:grpSp>
        <p:nvGrpSpPr>
          <p:cNvPr id="6" name="Group 9"/>
          <p:cNvGrpSpPr/>
          <p:nvPr/>
        </p:nvGrpSpPr>
        <p:grpSpPr>
          <a:xfrm>
            <a:off x="4799156" y="2384018"/>
            <a:ext cx="4297680" cy="2659100"/>
            <a:chOff x="4799156" y="2384018"/>
            <a:chExt cx="4297680" cy="2659100"/>
          </a:xfrm>
        </p:grpSpPr>
        <p:pic>
          <p:nvPicPr>
            <p:cNvPr id="7" name="Picture 6"/>
            <p:cNvPicPr>
              <a:picLocks noChangeAspect="1"/>
            </p:cNvPicPr>
            <p:nvPr/>
          </p:nvPicPr>
          <p:blipFill>
            <a:blip r:embed="rId5"/>
            <a:stretch>
              <a:fillRect/>
            </a:stretch>
          </p:blipFill>
          <p:spPr>
            <a:xfrm>
              <a:off x="4799157" y="2384018"/>
              <a:ext cx="4294043" cy="2209800"/>
            </a:xfrm>
            <a:prstGeom prst="rect">
              <a:avLst/>
            </a:prstGeom>
          </p:spPr>
        </p:pic>
        <p:pic>
          <p:nvPicPr>
            <p:cNvPr id="12" name="Picture 11" descr="partner.jpg"/>
            <p:cNvPicPr>
              <a:picLocks noChangeAspect="1"/>
            </p:cNvPicPr>
            <p:nvPr/>
          </p:nvPicPr>
          <p:blipFill>
            <a:blip r:embed="rId6"/>
            <a:srcRect t="54746"/>
            <a:stretch>
              <a:fillRect/>
            </a:stretch>
          </p:blipFill>
          <p:spPr>
            <a:xfrm>
              <a:off x="4799156" y="4246523"/>
              <a:ext cx="4297680" cy="796595"/>
            </a:xfrm>
            <a:prstGeom prst="rect">
              <a:avLst/>
            </a:prstGeom>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808038"/>
          </a:xfrm>
        </p:spPr>
        <p:txBody>
          <a:bodyPr/>
          <a:lstStyle/>
          <a:p>
            <a:pPr algn="ctr"/>
            <a:r>
              <a:rPr lang="en-US" dirty="0" smtClean="0"/>
              <a:t>Online Collaboration Tools</a:t>
            </a:r>
            <a:endParaRPr lang="en-US" dirty="0"/>
          </a:p>
        </p:txBody>
      </p:sp>
      <p:sp>
        <p:nvSpPr>
          <p:cNvPr id="5" name="Rectangle 10"/>
          <p:cNvSpPr>
            <a:spLocks noChangeArrowheads="1"/>
          </p:cNvSpPr>
          <p:nvPr/>
        </p:nvSpPr>
        <p:spPr bwMode="auto">
          <a:xfrm>
            <a:off x="50800" y="4051300"/>
            <a:ext cx="1865076" cy="369332"/>
          </a:xfrm>
          <a:prstGeom prst="rect">
            <a:avLst/>
          </a:prstGeom>
          <a:noFill/>
          <a:ln w="9525">
            <a:noFill/>
            <a:miter lim="800000"/>
            <a:headEnd/>
            <a:tailEnd/>
          </a:ln>
          <a:effectLst/>
        </p:spPr>
        <p:txBody>
          <a:bodyPr wrap="none">
            <a:prstTxWarp prst="textNoShape">
              <a:avLst/>
            </a:prstTxWarp>
            <a:spAutoFit/>
          </a:bodyPr>
          <a:lstStyle/>
          <a:p>
            <a:r>
              <a:rPr lang="en-US" dirty="0" smtClean="0">
                <a:solidFill>
                  <a:schemeClr val="bg1"/>
                </a:solidFill>
              </a:rPr>
              <a:t>Member Profiles</a:t>
            </a:r>
            <a:endParaRPr lang="en-US" dirty="0">
              <a:solidFill>
                <a:schemeClr val="bg1"/>
              </a:solidFill>
            </a:endParaRPr>
          </a:p>
        </p:txBody>
      </p:sp>
      <p:pic>
        <p:nvPicPr>
          <p:cNvPr id="7" name="Picture 6" descr="Picture 1"/>
          <p:cNvPicPr>
            <a:picLocks noChangeArrowheads="1"/>
          </p:cNvPicPr>
          <p:nvPr/>
        </p:nvPicPr>
        <p:blipFill>
          <a:blip r:embed="rId3"/>
          <a:srcRect l="1274" t="2534" r="1567"/>
          <a:stretch>
            <a:fillRect/>
          </a:stretch>
        </p:blipFill>
        <p:spPr bwMode="auto">
          <a:xfrm>
            <a:off x="63500" y="1265766"/>
            <a:ext cx="3403600" cy="2779776"/>
          </a:xfrm>
          <a:prstGeom prst="rect">
            <a:avLst/>
          </a:prstGeom>
          <a:noFill/>
        </p:spPr>
      </p:pic>
      <p:sp>
        <p:nvSpPr>
          <p:cNvPr id="10" name="Rectangle 5"/>
          <p:cNvSpPr>
            <a:spLocks noChangeArrowheads="1"/>
          </p:cNvSpPr>
          <p:nvPr/>
        </p:nvSpPr>
        <p:spPr bwMode="auto">
          <a:xfrm>
            <a:off x="5678932" y="6134100"/>
            <a:ext cx="3067141" cy="369332"/>
          </a:xfrm>
          <a:prstGeom prst="rect">
            <a:avLst/>
          </a:prstGeom>
          <a:noFill/>
          <a:ln w="9525">
            <a:noFill/>
            <a:miter lim="800000"/>
            <a:headEnd/>
            <a:tailEnd/>
          </a:ln>
          <a:effectLst/>
        </p:spPr>
        <p:txBody>
          <a:bodyPr wrap="none">
            <a:prstTxWarp prst="textNoShape">
              <a:avLst/>
            </a:prstTxWarp>
            <a:spAutoFit/>
          </a:bodyPr>
          <a:lstStyle/>
          <a:p>
            <a:r>
              <a:rPr lang="en-US" dirty="0" smtClean="0">
                <a:solidFill>
                  <a:schemeClr val="bg1"/>
                </a:solidFill>
              </a:rPr>
              <a:t>Topical Workgroups &amp; Blogs</a:t>
            </a:r>
            <a:endParaRPr lang="en-US" dirty="0">
              <a:solidFill>
                <a:schemeClr val="bg1"/>
              </a:solidFill>
            </a:endParaRPr>
          </a:p>
        </p:txBody>
      </p:sp>
      <p:sp>
        <p:nvSpPr>
          <p:cNvPr id="12" name="Rectangle 6"/>
          <p:cNvSpPr>
            <a:spLocks noChangeArrowheads="1"/>
          </p:cNvSpPr>
          <p:nvPr/>
        </p:nvSpPr>
        <p:spPr bwMode="auto">
          <a:xfrm>
            <a:off x="2630488" y="4988957"/>
            <a:ext cx="2558137" cy="369332"/>
          </a:xfrm>
          <a:prstGeom prst="rect">
            <a:avLst/>
          </a:prstGeom>
          <a:noFill/>
          <a:ln w="9525">
            <a:noFill/>
            <a:miter lim="800000"/>
            <a:headEnd/>
            <a:tailEnd/>
          </a:ln>
          <a:effectLst/>
        </p:spPr>
        <p:txBody>
          <a:bodyPr wrap="none">
            <a:prstTxWarp prst="textNoShape">
              <a:avLst/>
            </a:prstTxWarp>
            <a:spAutoFit/>
          </a:bodyPr>
          <a:lstStyle/>
          <a:p>
            <a:r>
              <a:rPr lang="en-US" dirty="0" smtClean="0">
                <a:solidFill>
                  <a:schemeClr val="bg1"/>
                </a:solidFill>
              </a:rPr>
              <a:t>“</a:t>
            </a:r>
            <a:r>
              <a:rPr lang="en-US" dirty="0" err="1" smtClean="0">
                <a:solidFill>
                  <a:schemeClr val="bg1"/>
                </a:solidFill>
              </a:rPr>
              <a:t>Friending</a:t>
            </a:r>
            <a:r>
              <a:rPr lang="en-US" dirty="0" smtClean="0">
                <a:solidFill>
                  <a:schemeClr val="bg1"/>
                </a:solidFill>
              </a:rPr>
              <a:t>” Capabilities</a:t>
            </a:r>
            <a:endParaRPr lang="en-US" dirty="0">
              <a:solidFill>
                <a:schemeClr val="bg1"/>
              </a:solidFill>
            </a:endParaRPr>
          </a:p>
        </p:txBody>
      </p:sp>
      <p:pic>
        <p:nvPicPr>
          <p:cNvPr id="13" name="Picture 12"/>
          <p:cNvPicPr>
            <a:picLocks/>
          </p:cNvPicPr>
          <p:nvPr/>
        </p:nvPicPr>
        <p:blipFill>
          <a:blip r:embed="rId4"/>
          <a:stretch>
            <a:fillRect/>
          </a:stretch>
        </p:blipFill>
        <p:spPr>
          <a:xfrm>
            <a:off x="2630488" y="2209181"/>
            <a:ext cx="3401568" cy="2779776"/>
          </a:xfrm>
          <a:prstGeom prst="rect">
            <a:avLst/>
          </a:prstGeom>
        </p:spPr>
      </p:pic>
      <p:pic>
        <p:nvPicPr>
          <p:cNvPr id="11" name="Picture 10"/>
          <p:cNvPicPr>
            <a:picLocks/>
          </p:cNvPicPr>
          <p:nvPr/>
        </p:nvPicPr>
        <p:blipFill>
          <a:blip r:embed="rId5"/>
          <a:stretch>
            <a:fillRect/>
          </a:stretch>
        </p:blipFill>
        <p:spPr>
          <a:xfrm>
            <a:off x="5653532" y="3343767"/>
            <a:ext cx="3401568" cy="277977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808038"/>
          </a:xfrm>
        </p:spPr>
        <p:txBody>
          <a:bodyPr/>
          <a:lstStyle/>
          <a:p>
            <a:pPr algn="ctr"/>
            <a:r>
              <a:rPr lang="en-US" dirty="0" smtClean="0"/>
              <a:t>Broader Impact Wizard</a:t>
            </a:r>
            <a:endParaRPr lang="en-US" dirty="0"/>
          </a:p>
        </p:txBody>
      </p:sp>
      <p:pic>
        <p:nvPicPr>
          <p:cNvPr id="3" name="Picture 2"/>
          <p:cNvPicPr>
            <a:picLocks noChangeAspect="1"/>
          </p:cNvPicPr>
          <p:nvPr/>
        </p:nvPicPr>
        <p:blipFill>
          <a:blip r:embed="rId3"/>
          <a:stretch>
            <a:fillRect/>
          </a:stretch>
        </p:blipFill>
        <p:spPr>
          <a:xfrm>
            <a:off x="1854200" y="1419654"/>
            <a:ext cx="5334000" cy="4646797"/>
          </a:xfrm>
          <a:prstGeom prst="rect">
            <a:avLst/>
          </a:prstGeom>
        </p:spPr>
      </p:pic>
      <p:sp>
        <p:nvSpPr>
          <p:cNvPr id="8" name="Multiply 7"/>
          <p:cNvSpPr/>
          <p:nvPr/>
        </p:nvSpPr>
        <p:spPr>
          <a:xfrm>
            <a:off x="1822315" y="719138"/>
            <a:ext cx="5792747" cy="5914617"/>
          </a:xfrm>
          <a:prstGeom prst="mathMultiply">
            <a:avLst>
              <a:gd name="adj1" fmla="val 716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1412956" y="1136105"/>
            <a:ext cx="6422944" cy="4930346"/>
            <a:chOff x="4324513" y="2260600"/>
            <a:chExt cx="4362287" cy="2719159"/>
          </a:xfrm>
        </p:grpSpPr>
        <p:pic>
          <p:nvPicPr>
            <p:cNvPr id="4" name="Picture 7"/>
            <p:cNvPicPr>
              <a:picLocks noChangeAspect="1"/>
            </p:cNvPicPr>
            <p:nvPr/>
          </p:nvPicPr>
          <p:blipFill>
            <a:blip r:embed="rId4"/>
            <a:srcRect/>
            <a:stretch>
              <a:fillRect/>
            </a:stretch>
          </p:blipFill>
          <p:spPr bwMode="auto">
            <a:xfrm>
              <a:off x="4324513" y="2260600"/>
              <a:ext cx="4362287" cy="2719159"/>
            </a:xfrm>
            <a:prstGeom prst="rect">
              <a:avLst/>
            </a:prstGeom>
            <a:noFill/>
            <a:ln w="9525">
              <a:noFill/>
              <a:miter lim="800000"/>
              <a:headEnd/>
              <a:tailEnd/>
            </a:ln>
          </p:spPr>
        </p:pic>
        <p:grpSp>
          <p:nvGrpSpPr>
            <p:cNvPr id="5" name="Group 12"/>
            <p:cNvGrpSpPr>
              <a:grpSpLocks/>
            </p:cNvGrpSpPr>
            <p:nvPr/>
          </p:nvGrpSpPr>
          <p:grpSpPr bwMode="auto">
            <a:xfrm>
              <a:off x="5207000" y="2491616"/>
              <a:ext cx="2057400" cy="1232522"/>
              <a:chOff x="130313" y="75662"/>
              <a:chExt cx="8912087" cy="6697392"/>
            </a:xfrm>
          </p:grpSpPr>
          <p:pic>
            <p:nvPicPr>
              <p:cNvPr id="6" name="Picture 13"/>
              <p:cNvPicPr>
                <a:picLocks noChangeAspect="1"/>
              </p:cNvPicPr>
              <p:nvPr/>
            </p:nvPicPr>
            <p:blipFill>
              <a:blip r:embed="rId5"/>
              <a:srcRect l="2077" r="3200"/>
              <a:stretch>
                <a:fillRect/>
              </a:stretch>
            </p:blipFill>
            <p:spPr bwMode="auto">
              <a:xfrm>
                <a:off x="130313" y="75662"/>
                <a:ext cx="8912087" cy="6697392"/>
              </a:xfrm>
              <a:prstGeom prst="rect">
                <a:avLst/>
              </a:prstGeom>
              <a:noFill/>
              <a:ln w="9525">
                <a:noFill/>
                <a:miter lim="800000"/>
                <a:headEnd/>
                <a:tailEnd/>
              </a:ln>
            </p:spPr>
          </p:pic>
          <p:pic>
            <p:nvPicPr>
              <p:cNvPr id="7" name="Picture 14"/>
              <p:cNvPicPr>
                <a:picLocks noChangeAspect="1"/>
              </p:cNvPicPr>
              <p:nvPr/>
            </p:nvPicPr>
            <p:blipFill>
              <a:blip r:embed="rId6"/>
              <a:srcRect/>
              <a:stretch>
                <a:fillRect/>
              </a:stretch>
            </p:blipFill>
            <p:spPr bwMode="auto">
              <a:xfrm>
                <a:off x="2406650" y="2070100"/>
                <a:ext cx="4868056" cy="2743200"/>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228600" y="196596"/>
            <a:ext cx="8796528" cy="58477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smtClean="0">
                <a:solidFill>
                  <a:srgbClr val="F9F17F"/>
                </a:solidFill>
              </a:rPr>
              <a:t>Background</a:t>
            </a:r>
            <a:endParaRPr lang="en-US" sz="3200" dirty="0">
              <a:solidFill>
                <a:srgbClr val="F9F17F"/>
              </a:solidFill>
            </a:endParaRPr>
          </a:p>
        </p:txBody>
      </p:sp>
      <p:sp>
        <p:nvSpPr>
          <p:cNvPr id="7" name="Rectangle 7"/>
          <p:cNvSpPr>
            <a:spLocks noChangeArrowheads="1"/>
          </p:cNvSpPr>
          <p:nvPr/>
        </p:nvSpPr>
        <p:spPr bwMode="auto">
          <a:xfrm>
            <a:off x="3695700" y="1534548"/>
            <a:ext cx="5215128" cy="4185761"/>
          </a:xfrm>
          <a:prstGeom prst="rect">
            <a:avLst/>
          </a:prstGeom>
          <a:solidFill>
            <a:srgbClr val="FFFFFF"/>
          </a:solidFill>
          <a:ln w="9525">
            <a:noFill/>
            <a:miter lim="800000"/>
            <a:headEnd/>
            <a:tailEnd/>
          </a:ln>
        </p:spPr>
        <p:txBody>
          <a:bodyPr wrap="square">
            <a:prstTxWarp prst="textNoShape">
              <a:avLst/>
            </a:prstTxWarp>
            <a:spAutoFit/>
          </a:bodyPr>
          <a:lstStyle/>
          <a:p>
            <a:r>
              <a:rPr lang="en-US" sz="1900" dirty="0" smtClean="0"/>
              <a:t>COSEE NOW’s recommendations for success:</a:t>
            </a:r>
          </a:p>
          <a:p>
            <a:r>
              <a:rPr lang="en-US" sz="1900" dirty="0" smtClean="0"/>
              <a:t> </a:t>
            </a:r>
          </a:p>
          <a:p>
            <a:r>
              <a:rPr lang="en-US" sz="1900" dirty="0" smtClean="0"/>
              <a:t>1) Core </a:t>
            </a:r>
            <a:r>
              <a:rPr lang="en-US" sz="1900" dirty="0"/>
              <a:t>objective (who and why)</a:t>
            </a:r>
          </a:p>
          <a:p>
            <a:r>
              <a:rPr lang="en-US" sz="1900" dirty="0"/>
              <a:t> </a:t>
            </a:r>
            <a:endParaRPr lang="en-US" sz="1900" dirty="0" smtClean="0"/>
          </a:p>
          <a:p>
            <a:pPr marL="292100" indent="-292100"/>
            <a:r>
              <a:rPr lang="en-US" sz="1900" dirty="0" smtClean="0"/>
              <a:t>2) Connection with an “</a:t>
            </a:r>
            <a:r>
              <a:rPr lang="en-US" sz="1900" dirty="0"/>
              <a:t>educational player/partner</a:t>
            </a:r>
            <a:r>
              <a:rPr lang="en-US" sz="1900" dirty="0" smtClean="0"/>
              <a:t>”</a:t>
            </a:r>
          </a:p>
          <a:p>
            <a:endParaRPr lang="en-US" sz="1900" dirty="0" smtClean="0"/>
          </a:p>
          <a:p>
            <a:pPr marL="292100" indent="-292100"/>
            <a:r>
              <a:rPr lang="en-US" sz="1900" dirty="0" smtClean="0"/>
              <a:t>3) Statement </a:t>
            </a:r>
            <a:r>
              <a:rPr lang="en-US" sz="1900" dirty="0"/>
              <a:t>of uniqueness – relate to educational </a:t>
            </a:r>
            <a:r>
              <a:rPr lang="en-US" sz="1900" dirty="0" smtClean="0"/>
              <a:t>literature</a:t>
            </a:r>
          </a:p>
          <a:p>
            <a:pPr>
              <a:buFontTx/>
              <a:buChar char="•"/>
            </a:pPr>
            <a:endParaRPr lang="en-US" sz="1900" dirty="0" smtClean="0"/>
          </a:p>
          <a:p>
            <a:r>
              <a:rPr lang="en-US" sz="1900" dirty="0" smtClean="0"/>
              <a:t>4) Evaluation plan</a:t>
            </a:r>
          </a:p>
          <a:p>
            <a:pPr>
              <a:buFontTx/>
              <a:buChar char="•"/>
            </a:pPr>
            <a:endParaRPr lang="en-US" sz="1900" dirty="0" smtClean="0"/>
          </a:p>
          <a:p>
            <a:r>
              <a:rPr lang="en-US" sz="1900" dirty="0" smtClean="0"/>
              <a:t>5) Budget </a:t>
            </a:r>
            <a:r>
              <a:rPr lang="en-US" sz="1900" dirty="0"/>
              <a:t>for your proposed work.</a:t>
            </a:r>
            <a:endParaRPr lang="en-US" sz="1900" dirty="0" smtClean="0"/>
          </a:p>
          <a:p>
            <a:endParaRPr lang="en-US" sz="1900" dirty="0" smtClean="0"/>
          </a:p>
        </p:txBody>
      </p:sp>
      <p:pic>
        <p:nvPicPr>
          <p:cNvPr id="8" name="Picture 6"/>
          <p:cNvPicPr>
            <a:picLocks noChangeAspect="1" noChangeArrowheads="1"/>
          </p:cNvPicPr>
          <p:nvPr/>
        </p:nvPicPr>
        <p:blipFill>
          <a:blip r:embed="rId3"/>
          <a:srcRect l="30476" t="17523" r="28571" b="29143"/>
          <a:stretch>
            <a:fillRect/>
          </a:stretch>
        </p:blipFill>
        <p:spPr bwMode="auto">
          <a:xfrm>
            <a:off x="228600" y="1762390"/>
            <a:ext cx="3060700" cy="37621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787400" y="342900"/>
            <a:ext cx="2902529" cy="19330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78100" y="2836862"/>
            <a:ext cx="3721100" cy="808038"/>
          </a:xfrm>
        </p:spPr>
        <p:txBody>
          <a:bodyPr/>
          <a:lstStyle/>
          <a:p>
            <a:pPr algn="ctr"/>
            <a:r>
              <a:rPr lang="en-US" sz="6000" dirty="0" smtClean="0"/>
              <a:t>5 Steps</a:t>
            </a:r>
            <a:endParaRPr lang="en-US" sz="6000" dirty="0"/>
          </a:p>
        </p:txBody>
      </p:sp>
      <p:pic>
        <p:nvPicPr>
          <p:cNvPr id="3" name="Picture 2" descr="http://www.sanjoseca.gov/district10/images/budget.jpg"/>
          <p:cNvPicPr>
            <a:picLocks noChangeAspect="1" noChangeArrowheads="1"/>
          </p:cNvPicPr>
          <p:nvPr/>
        </p:nvPicPr>
        <p:blipFill>
          <a:blip r:embed="rId3"/>
          <a:srcRect/>
          <a:stretch>
            <a:fillRect/>
          </a:stretch>
        </p:blipFill>
        <p:spPr bwMode="auto">
          <a:xfrm>
            <a:off x="5715000" y="368300"/>
            <a:ext cx="2278633" cy="1968526"/>
          </a:xfrm>
          <a:prstGeom prst="rect">
            <a:avLst/>
          </a:prstGeom>
          <a:noFill/>
          <a:ln>
            <a:solidFill>
              <a:srgbClr val="00B0F0"/>
            </a:solidFill>
          </a:ln>
          <a:effectLst>
            <a:outerShdw blurRad="50800" dist="50800" dir="5400000" algn="ctr" rotWithShape="0">
              <a:schemeClr val="accent1">
                <a:lumMod val="75000"/>
              </a:schemeClr>
            </a:outerShdw>
          </a:effectLst>
        </p:spPr>
      </p:pic>
      <p:pic>
        <p:nvPicPr>
          <p:cNvPr id="4" name="Picture 3" descr="Summer Science 2010 Thursday 033.jpg"/>
          <p:cNvPicPr>
            <a:picLocks noChangeAspect="1"/>
          </p:cNvPicPr>
          <p:nvPr/>
        </p:nvPicPr>
        <p:blipFill>
          <a:blip r:embed="rId4"/>
          <a:stretch>
            <a:fillRect/>
          </a:stretch>
        </p:blipFill>
        <p:spPr>
          <a:xfrm>
            <a:off x="357632" y="4177103"/>
            <a:ext cx="2616200" cy="1962150"/>
          </a:xfrm>
          <a:prstGeom prst="rect">
            <a:avLst/>
          </a:prstGeom>
        </p:spPr>
      </p:pic>
      <p:pic>
        <p:nvPicPr>
          <p:cNvPr id="6" name="Picture 5"/>
          <p:cNvPicPr>
            <a:picLocks noChangeAspect="1"/>
          </p:cNvPicPr>
          <p:nvPr/>
        </p:nvPicPr>
        <p:blipFill>
          <a:blip r:embed="rId5"/>
          <a:stretch>
            <a:fillRect/>
          </a:stretch>
        </p:blipFill>
        <p:spPr>
          <a:xfrm>
            <a:off x="787400" y="342900"/>
            <a:ext cx="2902529" cy="1933085"/>
          </a:xfrm>
          <a:prstGeom prst="rect">
            <a:avLst/>
          </a:prstGeom>
          <a:solidFill>
            <a:srgbClr val="FFFFFF"/>
          </a:solidFill>
        </p:spPr>
      </p:pic>
      <p:pic>
        <p:nvPicPr>
          <p:cNvPr id="7" name="Picture 6"/>
          <p:cNvPicPr>
            <a:picLocks noChangeAspect="1"/>
          </p:cNvPicPr>
          <p:nvPr/>
        </p:nvPicPr>
        <p:blipFill>
          <a:blip r:embed="rId6"/>
          <a:stretch>
            <a:fillRect/>
          </a:stretch>
        </p:blipFill>
        <p:spPr>
          <a:xfrm>
            <a:off x="3454400" y="4177102"/>
            <a:ext cx="2616200" cy="1962150"/>
          </a:xfrm>
          <a:prstGeom prst="rect">
            <a:avLst/>
          </a:prstGeom>
        </p:spPr>
      </p:pic>
      <p:pic>
        <p:nvPicPr>
          <p:cNvPr id="8" name="Picture 7"/>
          <p:cNvPicPr>
            <a:picLocks noChangeAspect="1"/>
          </p:cNvPicPr>
          <p:nvPr/>
        </p:nvPicPr>
        <p:blipFill>
          <a:blip r:embed="rId7"/>
          <a:stretch>
            <a:fillRect/>
          </a:stretch>
        </p:blipFill>
        <p:spPr>
          <a:xfrm>
            <a:off x="6642100" y="4097325"/>
            <a:ext cx="2044700" cy="2069236"/>
          </a:xfrm>
          <a:prstGeom prst="rect">
            <a:avLst/>
          </a:prstGeom>
        </p:spPr>
      </p:pic>
      <p:sp>
        <p:nvSpPr>
          <p:cNvPr id="11" name="TextBox 10"/>
          <p:cNvSpPr txBox="1"/>
          <p:nvPr/>
        </p:nvSpPr>
        <p:spPr>
          <a:xfrm>
            <a:off x="1453674" y="2294301"/>
            <a:ext cx="1628871" cy="400110"/>
          </a:xfrm>
          <a:prstGeom prst="rect">
            <a:avLst/>
          </a:prstGeom>
          <a:noFill/>
        </p:spPr>
        <p:txBody>
          <a:bodyPr wrap="none" rtlCol="0">
            <a:spAutoFit/>
          </a:bodyPr>
          <a:lstStyle/>
          <a:p>
            <a:r>
              <a:rPr lang="en-US" sz="2000" b="1" dirty="0" smtClean="0">
                <a:solidFill>
                  <a:schemeClr val="bg1"/>
                </a:solidFill>
              </a:rPr>
              <a:t>1: Audience</a:t>
            </a:r>
            <a:endParaRPr lang="en-US" sz="2000" b="1" dirty="0">
              <a:solidFill>
                <a:schemeClr val="bg1"/>
              </a:solidFill>
            </a:endParaRPr>
          </a:p>
        </p:txBody>
      </p:sp>
      <p:sp>
        <p:nvSpPr>
          <p:cNvPr id="13" name="TextBox 12"/>
          <p:cNvSpPr txBox="1"/>
          <p:nvPr/>
        </p:nvSpPr>
        <p:spPr>
          <a:xfrm>
            <a:off x="6261100" y="2400326"/>
            <a:ext cx="1367256" cy="400110"/>
          </a:xfrm>
          <a:prstGeom prst="rect">
            <a:avLst/>
          </a:prstGeom>
          <a:noFill/>
        </p:spPr>
        <p:txBody>
          <a:bodyPr wrap="none" rtlCol="0">
            <a:spAutoFit/>
          </a:bodyPr>
          <a:lstStyle/>
          <a:p>
            <a:r>
              <a:rPr lang="en-US" sz="2000" b="1" dirty="0" smtClean="0">
                <a:solidFill>
                  <a:schemeClr val="bg1"/>
                </a:solidFill>
              </a:rPr>
              <a:t>2: Budget</a:t>
            </a:r>
            <a:endParaRPr lang="en-US" sz="2000" b="1" dirty="0">
              <a:solidFill>
                <a:schemeClr val="bg1"/>
              </a:solidFill>
            </a:endParaRPr>
          </a:p>
        </p:txBody>
      </p:sp>
      <p:sp>
        <p:nvSpPr>
          <p:cNvPr id="14" name="TextBox 13"/>
          <p:cNvSpPr txBox="1"/>
          <p:nvPr/>
        </p:nvSpPr>
        <p:spPr>
          <a:xfrm>
            <a:off x="843485" y="6139252"/>
            <a:ext cx="1415772" cy="400110"/>
          </a:xfrm>
          <a:prstGeom prst="rect">
            <a:avLst/>
          </a:prstGeom>
          <a:noFill/>
        </p:spPr>
        <p:txBody>
          <a:bodyPr wrap="none" rtlCol="0">
            <a:spAutoFit/>
          </a:bodyPr>
          <a:lstStyle/>
          <a:p>
            <a:r>
              <a:rPr lang="en-US" sz="2000" b="1" dirty="0" smtClean="0">
                <a:solidFill>
                  <a:schemeClr val="bg1"/>
                </a:solidFill>
              </a:rPr>
              <a:t>3: Activity</a:t>
            </a:r>
            <a:endParaRPr lang="en-US" sz="2000" b="1" dirty="0">
              <a:solidFill>
                <a:schemeClr val="bg1"/>
              </a:solidFill>
            </a:endParaRPr>
          </a:p>
        </p:txBody>
      </p:sp>
      <p:sp>
        <p:nvSpPr>
          <p:cNvPr id="15" name="TextBox 14"/>
          <p:cNvSpPr txBox="1"/>
          <p:nvPr/>
        </p:nvSpPr>
        <p:spPr>
          <a:xfrm>
            <a:off x="3888255" y="6139253"/>
            <a:ext cx="1781282" cy="400110"/>
          </a:xfrm>
          <a:prstGeom prst="rect">
            <a:avLst/>
          </a:prstGeom>
          <a:noFill/>
        </p:spPr>
        <p:txBody>
          <a:bodyPr wrap="none" rtlCol="0">
            <a:spAutoFit/>
          </a:bodyPr>
          <a:lstStyle/>
          <a:p>
            <a:r>
              <a:rPr lang="en-US" sz="2000" b="1" dirty="0" smtClean="0">
                <a:solidFill>
                  <a:schemeClr val="bg1"/>
                </a:solidFill>
              </a:rPr>
              <a:t>4: Objectives</a:t>
            </a:r>
            <a:endParaRPr lang="en-US" sz="2000" b="1" dirty="0">
              <a:solidFill>
                <a:schemeClr val="bg1"/>
              </a:solidFill>
            </a:endParaRPr>
          </a:p>
        </p:txBody>
      </p:sp>
      <p:sp>
        <p:nvSpPr>
          <p:cNvPr id="16" name="TextBox 15"/>
          <p:cNvSpPr txBox="1"/>
          <p:nvPr/>
        </p:nvSpPr>
        <p:spPr>
          <a:xfrm>
            <a:off x="6808250" y="6166561"/>
            <a:ext cx="1780906" cy="400110"/>
          </a:xfrm>
          <a:prstGeom prst="rect">
            <a:avLst/>
          </a:prstGeom>
          <a:noFill/>
        </p:spPr>
        <p:txBody>
          <a:bodyPr wrap="none" rtlCol="0">
            <a:spAutoFit/>
          </a:bodyPr>
          <a:lstStyle/>
          <a:p>
            <a:r>
              <a:rPr lang="en-US" sz="2000" b="1" dirty="0" smtClean="0">
                <a:solidFill>
                  <a:schemeClr val="bg1"/>
                </a:solidFill>
              </a:rPr>
              <a:t>5: Evaluation</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104913" y="75662"/>
            <a:ext cx="8912087" cy="6697392"/>
            <a:chOff x="130313" y="75662"/>
            <a:chExt cx="8912087" cy="6697392"/>
          </a:xfrm>
        </p:grpSpPr>
        <p:pic>
          <p:nvPicPr>
            <p:cNvPr id="8" name="Picture 7"/>
            <p:cNvPicPr>
              <a:picLocks noChangeAspect="1"/>
            </p:cNvPicPr>
            <p:nvPr/>
          </p:nvPicPr>
          <p:blipFill>
            <a:blip r:embed="rId3"/>
            <a:srcRect l="2077" r="3200"/>
            <a:stretch>
              <a:fillRect/>
            </a:stretch>
          </p:blipFill>
          <p:spPr>
            <a:xfrm>
              <a:off x="130313" y="75662"/>
              <a:ext cx="8912087" cy="6697392"/>
            </a:xfrm>
            <a:prstGeom prst="rect">
              <a:avLst/>
            </a:prstGeom>
          </p:spPr>
        </p:pic>
        <p:pic>
          <p:nvPicPr>
            <p:cNvPr id="9" name="Picture 8" descr="video imag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472741" y="2065129"/>
              <a:ext cx="4528824" cy="2705654"/>
            </a:xfrm>
            <a:prstGeom prst="rect">
              <a:avLst/>
            </a:prstGeom>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roup 6"/>
          <p:cNvGrpSpPr/>
          <p:nvPr/>
        </p:nvGrpSpPr>
        <p:grpSpPr>
          <a:xfrm>
            <a:off x="104913" y="75662"/>
            <a:ext cx="8912087" cy="6697392"/>
            <a:chOff x="130313" y="75662"/>
            <a:chExt cx="8912087" cy="6697392"/>
          </a:xfrm>
        </p:grpSpPr>
        <p:pic>
          <p:nvPicPr>
            <p:cNvPr id="8" name="Picture 7"/>
            <p:cNvPicPr>
              <a:picLocks noChangeAspect="1"/>
            </p:cNvPicPr>
            <p:nvPr/>
          </p:nvPicPr>
          <p:blipFill>
            <a:blip r:embed="rId3"/>
            <a:srcRect l="2077" r="3200"/>
            <a:stretch>
              <a:fillRect/>
            </a:stretch>
          </p:blipFill>
          <p:spPr>
            <a:xfrm>
              <a:off x="130313" y="75662"/>
              <a:ext cx="8912087" cy="6697392"/>
            </a:xfrm>
            <a:prstGeom prst="rect">
              <a:avLst/>
            </a:prstGeom>
          </p:spPr>
        </p:pic>
        <p:pic>
          <p:nvPicPr>
            <p:cNvPr id="9" name="Picture 8" descr="video imag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472741" y="2065129"/>
              <a:ext cx="4528824" cy="2705654"/>
            </a:xfrm>
            <a:prstGeom prst="rect">
              <a:avLst/>
            </a:prstGeom>
          </p:spPr>
        </p:pic>
      </p:grpSp>
      <p:sp>
        <p:nvSpPr>
          <p:cNvPr id="6" name="Donut 5"/>
          <p:cNvSpPr/>
          <p:nvPr/>
        </p:nvSpPr>
        <p:spPr>
          <a:xfrm>
            <a:off x="1895613" y="1308100"/>
            <a:ext cx="5851387" cy="4064000"/>
          </a:xfrm>
          <a:prstGeom prst="donut">
            <a:avLst>
              <a:gd name="adj" fmla="val 245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ilspill">
  <a:themeElements>
    <a:clrScheme name="RU_Template_Verdan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B">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oilspill.thmx</Template>
  <TotalTime>4452</TotalTime>
  <Words>2735</Words>
  <Application>Microsoft Macintosh PowerPoint</Application>
  <PresentationFormat>On-screen Show (4:3)</PresentationFormat>
  <Paragraphs>173</Paragraphs>
  <Slides>35</Slides>
  <Notes>33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oilspill</vt:lpstr>
      <vt:lpstr>Photo Editor Photo</vt:lpstr>
      <vt:lpstr>Slide 1</vt:lpstr>
      <vt:lpstr>Scientist’s Concerns about Broader Impacts (BI)</vt:lpstr>
      <vt:lpstr>Slide 3</vt:lpstr>
      <vt:lpstr>Online Collaboration Tools</vt:lpstr>
      <vt:lpstr>Broader Impact Wizard</vt:lpstr>
      <vt:lpstr>Slide 6</vt:lpstr>
      <vt:lpstr>5 Steps</vt:lpstr>
      <vt:lpstr>Slide 8</vt:lpstr>
      <vt:lpstr>Slide 9</vt:lpstr>
      <vt:lpstr>Slide 10</vt:lpstr>
      <vt:lpstr>Step 1: Audience</vt:lpstr>
      <vt:lpstr>Step 1: Audience</vt:lpstr>
      <vt:lpstr>Step 1: Audience</vt:lpstr>
      <vt:lpstr>Step 1: Audience</vt:lpstr>
      <vt:lpstr>Step 1: Audience</vt:lpstr>
      <vt:lpstr>Step 2: Budget</vt:lpstr>
      <vt:lpstr>Step 3: Activity</vt:lpstr>
      <vt:lpstr>Step 3: Activity</vt:lpstr>
      <vt:lpstr>Step 4: Objectives</vt:lpstr>
      <vt:lpstr>Step 5: Evaluation</vt:lpstr>
      <vt:lpstr>Slide 21</vt:lpstr>
      <vt:lpstr>Slide 22</vt:lpstr>
      <vt:lpstr>Scientist Feedback</vt:lpstr>
      <vt:lpstr>Educational literature</vt:lpstr>
      <vt:lpstr>Evaluation?</vt:lpstr>
      <vt:lpstr>SUMMARY</vt:lpstr>
      <vt:lpstr>SUMMARY</vt:lpstr>
      <vt:lpstr>SUMMARY</vt:lpstr>
      <vt:lpstr>Slide 29</vt:lpstr>
      <vt:lpstr>Thank you!</vt:lpstr>
      <vt:lpstr>Slide 31</vt:lpstr>
      <vt:lpstr>Slide 32</vt:lpstr>
      <vt:lpstr>Beyond the Data, Science 2011, Vol 334</vt:lpstr>
      <vt:lpstr>Slide 34</vt:lpstr>
      <vt:lpstr>Step 1: Audience</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Carrie Ferraro</dc:creator>
  <cp:lastModifiedBy>Carrie Ferraro</cp:lastModifiedBy>
  <cp:revision>68</cp:revision>
  <cp:lastPrinted>2012-02-17T22:09:19Z</cp:lastPrinted>
  <dcterms:created xsi:type="dcterms:W3CDTF">2012-02-20T13:31:11Z</dcterms:created>
  <dcterms:modified xsi:type="dcterms:W3CDTF">2012-02-20T14:24:28Z</dcterms:modified>
</cp:coreProperties>
</file>